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7" r:id="rId2"/>
    <p:sldId id="308" r:id="rId3"/>
    <p:sldId id="259" r:id="rId4"/>
    <p:sldId id="317" r:id="rId5"/>
    <p:sldId id="382" r:id="rId6"/>
    <p:sldId id="383" r:id="rId7"/>
    <p:sldId id="384" r:id="rId8"/>
    <p:sldId id="386" r:id="rId9"/>
    <p:sldId id="405" r:id="rId10"/>
    <p:sldId id="413" r:id="rId11"/>
    <p:sldId id="411" r:id="rId12"/>
    <p:sldId id="412" r:id="rId13"/>
    <p:sldId id="406" r:id="rId14"/>
    <p:sldId id="407" r:id="rId15"/>
    <p:sldId id="408" r:id="rId16"/>
    <p:sldId id="409" r:id="rId17"/>
    <p:sldId id="410" r:id="rId18"/>
    <p:sldId id="422" r:id="rId19"/>
    <p:sldId id="42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387" r:id="rId29"/>
    <p:sldId id="388" r:id="rId30"/>
    <p:sldId id="389" r:id="rId31"/>
    <p:sldId id="390" r:id="rId32"/>
    <p:sldId id="394" r:id="rId33"/>
    <p:sldId id="424" r:id="rId34"/>
    <p:sldId id="425" r:id="rId35"/>
    <p:sldId id="399" r:id="rId36"/>
    <p:sldId id="391" r:id="rId37"/>
    <p:sldId id="426" r:id="rId38"/>
    <p:sldId id="427" r:id="rId39"/>
    <p:sldId id="428" r:id="rId40"/>
    <p:sldId id="429" r:id="rId41"/>
    <p:sldId id="430" r:id="rId42"/>
    <p:sldId id="433" r:id="rId43"/>
    <p:sldId id="432" r:id="rId44"/>
    <p:sldId id="434" r:id="rId45"/>
    <p:sldId id="396" r:id="rId46"/>
    <p:sldId id="431" r:id="rId47"/>
    <p:sldId id="296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913"/>
    <a:srgbClr val="DDE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4" y="96"/>
      </p:cViewPr>
      <p:guideLst>
        <p:guide orient="horz" pos="2146"/>
        <p:guide pos="38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2FCF1-5010-4EF9-8130-624637221B32}" type="datetimeFigureOut">
              <a:rPr lang="zh-CN" altLang="en-US" smtClean="0"/>
              <a:t>2022-5-10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59F42-0518-4860-8118-8808382A89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60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48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71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0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0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9651" y="365125"/>
            <a:ext cx="8128861" cy="61901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2125663" y="1096096"/>
            <a:ext cx="7940676" cy="41909"/>
            <a:chOff x="3060700" y="4724400"/>
            <a:chExt cx="5955507" cy="3143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9651" y="365125"/>
            <a:ext cx="8128861" cy="61901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2125663" y="1096096"/>
            <a:ext cx="7940676" cy="41909"/>
            <a:chOff x="3060700" y="4724400"/>
            <a:chExt cx="5955507" cy="3143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712788" y="1398588"/>
            <a:ext cx="10741025" cy="47228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10" Type="http://schemas.openxmlformats.org/officeDocument/2006/relationships/image" Target="../media/image2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 userDrawn="1"/>
        </p:nvGraphicFramePr>
        <p:xfrm>
          <a:off x="10128490" y="6292517"/>
          <a:ext cx="1645715" cy="363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Image" r:id="rId7" imgW="15382875" imgH="3390900" progId="Photoshop.Image.10">
                  <p:embed/>
                </p:oleObj>
              </mc:Choice>
              <mc:Fallback>
                <p:oleObj name="Image" r:id="rId7" imgW="15382875" imgH="3390900" progId="Photoshop.Image.10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28490" y="6292517"/>
                        <a:ext cx="1645715" cy="363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 userDrawn="1"/>
        </p:nvGraphicFramePr>
        <p:xfrm>
          <a:off x="191724" y="135690"/>
          <a:ext cx="2200309" cy="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Image" r:id="rId9" imgW="14849475" imgH="2981325" progId="Photoshop.Image.10">
                  <p:embed/>
                </p:oleObj>
              </mc:Choice>
              <mc:Fallback>
                <p:oleObj name="Image" r:id="rId9" imgW="14849475" imgH="2981325" progId="Photoshop.Image.10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724" y="135690"/>
                        <a:ext cx="2200309" cy="44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/>
  </p:transition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flipH="1">
            <a:off x="7401691" y="0"/>
            <a:ext cx="4790308" cy="6857624"/>
            <a:chOff x="-1225538" y="0"/>
            <a:chExt cx="6409038" cy="51435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-1225538" y="0"/>
              <a:ext cx="4464041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/>
            <a:lstStyle/>
            <a:p>
              <a:endParaRPr lang="zh-CN" altLang="en-US" sz="1705">
                <a:solidFill>
                  <a:prstClr val="black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-1225538" y="1419311"/>
              <a:ext cx="6409038" cy="2468018"/>
              <a:chOff x="-1225538" y="1440287"/>
              <a:chExt cx="6409038" cy="2052526"/>
            </a:xfrm>
          </p:grpSpPr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-1225538" y="1440287"/>
                <a:ext cx="6409038" cy="17014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3238501" y="3141764"/>
                <a:ext cx="1944999" cy="351049"/>
              </a:xfrm>
              <a:custGeom>
                <a:avLst/>
                <a:gdLst>
                  <a:gd name="T0" fmla="*/ 0 w 615"/>
                  <a:gd name="T1" fmla="*/ 0 h 111"/>
                  <a:gd name="T2" fmla="*/ 615 w 615"/>
                  <a:gd name="T3" fmla="*/ 0 h 111"/>
                  <a:gd name="T4" fmla="*/ 0 w 615"/>
                  <a:gd name="T5" fmla="*/ 111 h 111"/>
                  <a:gd name="T6" fmla="*/ 0 w 61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5" h="111">
                    <a:moveTo>
                      <a:pt x="0" y="0"/>
                    </a:moveTo>
                    <a:lnTo>
                      <a:pt x="615" y="0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27381" y="2372884"/>
            <a:ext cx="691276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5600" b="1" cap="all" dirty="0">
                <a:solidFill>
                  <a:srgbClr val="0070C0"/>
                </a:solidFill>
                <a:cs typeface="Arial" panose="020B0604020202020204" pitchFamily="34" charset="0"/>
              </a:rPr>
              <a:t>网络爬虫</a:t>
            </a:r>
            <a:endParaRPr lang="en-US" altLang="zh-CN" sz="5600" b="1" cap="all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8" name="原创设计师QQ598969553                 _16"/>
          <p:cNvSpPr txBox="1"/>
          <p:nvPr/>
        </p:nvSpPr>
        <p:spPr>
          <a:xfrm>
            <a:off x="527382" y="3236980"/>
            <a:ext cx="6707503" cy="526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完成一个网络爬虫编程实践，通过该门课程的学习，使学生进一步掌握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语言，为以后学习和工作打下坚实基础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原创设计师QQ598969553                 _15"/>
          <p:cNvSpPr/>
          <p:nvPr/>
        </p:nvSpPr>
        <p:spPr>
          <a:xfrm>
            <a:off x="527382" y="4005065"/>
            <a:ext cx="4538831" cy="33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hbs@bistu.edu.cn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369365" y="1060476"/>
            <a:ext cx="3422379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9600" b="1" cap="all" dirty="0">
                <a:solidFill>
                  <a:srgbClr val="0070C0"/>
                </a:solidFill>
                <a:cs typeface="Arial" panose="020B0604020202020204" pitchFamily="34" charset="0"/>
              </a:rPr>
              <a:t>2021</a:t>
            </a:r>
            <a:endParaRPr lang="zh-CN" altLang="en-US" sz="9600" b="1" cap="all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008" y="1892830"/>
            <a:ext cx="4744477" cy="2727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25" y="6013225"/>
            <a:ext cx="2645988" cy="7503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D1DB2-00E0-4BB4-AB5C-29D93563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AB2BEA-480B-46D5-B406-786B5F093105}"/>
              </a:ext>
            </a:extLst>
          </p:cNvPr>
          <p:cNvSpPr/>
          <p:nvPr/>
        </p:nvSpPr>
        <p:spPr>
          <a:xfrm>
            <a:off x="2164231" y="1379092"/>
            <a:ext cx="1941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Request库方法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FC3703-6AD9-47A7-A0EF-99C2956DC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2425"/>
              </p:ext>
            </p:extLst>
          </p:nvPr>
        </p:nvGraphicFramePr>
        <p:xfrm>
          <a:off x="393394" y="1818500"/>
          <a:ext cx="5998571" cy="2450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4240">
                  <a:extLst>
                    <a:ext uri="{9D8B030D-6E8A-4147-A177-3AD203B41FA5}">
                      <a16:colId xmlns:a16="http://schemas.microsoft.com/office/drawing/2014/main" val="713073318"/>
                    </a:ext>
                  </a:extLst>
                </a:gridCol>
                <a:gridCol w="4554331">
                  <a:extLst>
                    <a:ext uri="{9D8B030D-6E8A-4147-A177-3AD203B41FA5}">
                      <a16:colId xmlns:a16="http://schemas.microsoft.com/office/drawing/2014/main" val="1382427538"/>
                    </a:ext>
                  </a:extLst>
                </a:gridCol>
              </a:tblGrid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方法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说明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108024186"/>
                  </a:ext>
                </a:extLst>
              </a:tr>
              <a:tr h="251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requests.request</a:t>
                      </a:r>
                      <a:r>
                        <a:rPr lang="en-US" sz="1400" dirty="0">
                          <a:effectLst/>
                        </a:rPr>
                        <a:t>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构造一个请求，支撑一下各方法的基础方法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402599603"/>
                  </a:ext>
                </a:extLst>
              </a:tr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requests.get</a:t>
                      </a:r>
                      <a:r>
                        <a:rPr lang="en-US" sz="1400" dirty="0">
                          <a:effectLst/>
                        </a:rPr>
                        <a:t>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获取</a:t>
                      </a:r>
                      <a:r>
                        <a:rPr lang="en-US" altLang="zh-CN" sz="1400" dirty="0">
                          <a:effectLst/>
                        </a:rPr>
                        <a:t>HTML</a:t>
                      </a:r>
                      <a:r>
                        <a:rPr lang="zh-CN" altLang="en-US" sz="1400" dirty="0">
                          <a:effectLst/>
                        </a:rPr>
                        <a:t>网页的主要方法，对应于</a:t>
                      </a:r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的</a:t>
                      </a:r>
                      <a:r>
                        <a:rPr lang="en-US" altLang="zh-CN" sz="1400" dirty="0">
                          <a:effectLst/>
                        </a:rPr>
                        <a:t>GET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01014059"/>
                  </a:ext>
                </a:extLst>
              </a:tr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requests.head</a:t>
                      </a:r>
                      <a:r>
                        <a:rPr lang="en-US" sz="1400" dirty="0">
                          <a:effectLst/>
                        </a:rPr>
                        <a:t>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获取</a:t>
                      </a:r>
                      <a:r>
                        <a:rPr lang="en-US" altLang="zh-CN" sz="1400" dirty="0">
                          <a:effectLst/>
                        </a:rPr>
                        <a:t>HTML</a:t>
                      </a:r>
                      <a:r>
                        <a:rPr lang="zh-CN" altLang="en-US" sz="1400" dirty="0">
                          <a:effectLst/>
                        </a:rPr>
                        <a:t>网页头信息的方法，对应于</a:t>
                      </a:r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的</a:t>
                      </a:r>
                      <a:r>
                        <a:rPr lang="en-US" altLang="zh-CN" sz="1400" dirty="0">
                          <a:effectLst/>
                        </a:rPr>
                        <a:t>HEAD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575645508"/>
                  </a:ext>
                </a:extLst>
              </a:tr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requests.post()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向</a:t>
                      </a:r>
                      <a:r>
                        <a:rPr lang="en-US" altLang="zh-CN" sz="1400">
                          <a:effectLst/>
                        </a:rPr>
                        <a:t>HTML</a:t>
                      </a:r>
                      <a:r>
                        <a:rPr lang="zh-CN" altLang="en-US" sz="1400">
                          <a:effectLst/>
                        </a:rPr>
                        <a:t>网页提交</a:t>
                      </a:r>
                      <a:r>
                        <a:rPr lang="en-US" altLang="zh-CN" sz="1400">
                          <a:effectLst/>
                        </a:rPr>
                        <a:t>POST</a:t>
                      </a:r>
                      <a:r>
                        <a:rPr lang="zh-CN" altLang="en-US" sz="1400">
                          <a:effectLst/>
                        </a:rPr>
                        <a:t>请求的方法，对应于</a:t>
                      </a:r>
                      <a:r>
                        <a:rPr lang="en-US" altLang="zh-CN" sz="1400">
                          <a:effectLst/>
                        </a:rPr>
                        <a:t>HTTP</a:t>
                      </a:r>
                      <a:r>
                        <a:rPr lang="zh-CN" altLang="en-US" sz="1400">
                          <a:effectLst/>
                        </a:rPr>
                        <a:t>的</a:t>
                      </a:r>
                      <a:r>
                        <a:rPr lang="en-US" altLang="zh-CN" sz="1400">
                          <a:effectLst/>
                        </a:rPr>
                        <a:t>POST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1852971"/>
                  </a:ext>
                </a:extLst>
              </a:tr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requests.put()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向</a:t>
                      </a:r>
                      <a:r>
                        <a:rPr lang="en-US" altLang="zh-CN" sz="1400" dirty="0">
                          <a:effectLst/>
                        </a:rPr>
                        <a:t>HTML</a:t>
                      </a:r>
                      <a:r>
                        <a:rPr lang="zh-CN" altLang="en-US" sz="1400" dirty="0">
                          <a:effectLst/>
                        </a:rPr>
                        <a:t>网页提交</a:t>
                      </a:r>
                      <a:r>
                        <a:rPr lang="en-US" altLang="zh-CN" sz="1400" dirty="0">
                          <a:effectLst/>
                        </a:rPr>
                        <a:t>PUT</a:t>
                      </a:r>
                      <a:r>
                        <a:rPr lang="zh-CN" altLang="en-US" sz="1400" dirty="0">
                          <a:effectLst/>
                        </a:rPr>
                        <a:t>请求的方法，对应于</a:t>
                      </a:r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的</a:t>
                      </a:r>
                      <a:r>
                        <a:rPr lang="en-US" altLang="zh-CN" sz="1400" dirty="0">
                          <a:effectLst/>
                        </a:rPr>
                        <a:t>PUT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2388990"/>
                  </a:ext>
                </a:extLst>
              </a:tr>
              <a:tr h="14242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requests.patch()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向</a:t>
                      </a:r>
                      <a:r>
                        <a:rPr lang="en-US" altLang="zh-CN" sz="1400" dirty="0">
                          <a:effectLst/>
                        </a:rPr>
                        <a:t>HTML</a:t>
                      </a:r>
                      <a:r>
                        <a:rPr lang="zh-CN" altLang="en-US" sz="1400" dirty="0">
                          <a:effectLst/>
                        </a:rPr>
                        <a:t>网页提交局部修改请求，对应于</a:t>
                      </a:r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的</a:t>
                      </a:r>
                      <a:r>
                        <a:rPr lang="en-US" altLang="zh-CN" sz="1400" dirty="0">
                          <a:effectLst/>
                        </a:rPr>
                        <a:t>PATCH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00885097"/>
                  </a:ext>
                </a:extLst>
              </a:tr>
              <a:tr h="2957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requests.delete()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向</a:t>
                      </a:r>
                      <a:r>
                        <a:rPr lang="en-US" altLang="zh-CN" sz="1400" dirty="0">
                          <a:effectLst/>
                        </a:rPr>
                        <a:t>HTML</a:t>
                      </a:r>
                      <a:r>
                        <a:rPr lang="zh-CN" altLang="en-US" sz="1400" dirty="0">
                          <a:effectLst/>
                        </a:rPr>
                        <a:t>页面提交删除请求，对应于</a:t>
                      </a:r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的</a:t>
                      </a:r>
                      <a:r>
                        <a:rPr lang="en-US" altLang="zh-CN" sz="1400" dirty="0">
                          <a:effectLst/>
                        </a:rPr>
                        <a:t>DELETE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87677920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F49C10-AB76-46FD-976E-3AA8786C7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10929"/>
              </p:ext>
            </p:extLst>
          </p:nvPr>
        </p:nvGraphicFramePr>
        <p:xfrm>
          <a:off x="450819" y="4747764"/>
          <a:ext cx="5998571" cy="204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868">
                  <a:extLst>
                    <a:ext uri="{9D8B030D-6E8A-4147-A177-3AD203B41FA5}">
                      <a16:colId xmlns:a16="http://schemas.microsoft.com/office/drawing/2014/main" val="2116297519"/>
                    </a:ext>
                  </a:extLst>
                </a:gridCol>
                <a:gridCol w="4293703">
                  <a:extLst>
                    <a:ext uri="{9D8B030D-6E8A-4147-A177-3AD203B41FA5}">
                      <a16:colId xmlns:a16="http://schemas.microsoft.com/office/drawing/2014/main" val="18869392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说明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127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r.status_code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请求的返回状态，</a:t>
                      </a:r>
                      <a:r>
                        <a:rPr lang="en-US" altLang="zh-CN" sz="1400" dirty="0">
                          <a:effectLst/>
                        </a:rPr>
                        <a:t>200</a:t>
                      </a:r>
                      <a:r>
                        <a:rPr lang="zh-CN" altLang="en-US" sz="1400" dirty="0">
                          <a:effectLst/>
                        </a:rPr>
                        <a:t>表示连接成功，</a:t>
                      </a:r>
                      <a:r>
                        <a:rPr lang="en-US" altLang="zh-CN" sz="1400" dirty="0">
                          <a:effectLst/>
                        </a:rPr>
                        <a:t>404</a:t>
                      </a:r>
                      <a:r>
                        <a:rPr lang="zh-CN" altLang="en-US" sz="1400" dirty="0">
                          <a:effectLst/>
                        </a:rPr>
                        <a:t>表示失败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766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r.text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响应内容的字符串形式，即</a:t>
                      </a:r>
                      <a:r>
                        <a:rPr lang="en-US" altLang="zh-CN" sz="1400" dirty="0" err="1">
                          <a:effectLst/>
                        </a:rPr>
                        <a:t>url</a:t>
                      </a:r>
                      <a:r>
                        <a:rPr lang="zh-CN" altLang="en-US" sz="1400" dirty="0">
                          <a:effectLst/>
                        </a:rPr>
                        <a:t>对应的页面内容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1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r.encoding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从</a:t>
                      </a:r>
                      <a:r>
                        <a:rPr lang="en-US" altLang="zh-CN" sz="1400" dirty="0">
                          <a:effectLst/>
                        </a:rPr>
                        <a:t>HTTP header</a:t>
                      </a:r>
                      <a:r>
                        <a:rPr lang="zh-CN" altLang="en-US" sz="1400" dirty="0">
                          <a:effectLst/>
                        </a:rPr>
                        <a:t>中猜测的响应内容编码方式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873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r.apparent_encoding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从内容分析出的响应内容编码方式（备选编码方式）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096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r.content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HTTP</a:t>
                      </a:r>
                      <a:r>
                        <a:rPr lang="zh-CN" altLang="en-US" sz="1400" dirty="0">
                          <a:effectLst/>
                        </a:rPr>
                        <a:t>响应内容的二进制形式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89984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A3AF3062-1074-43E7-922C-745D98EBE97D}"/>
              </a:ext>
            </a:extLst>
          </p:cNvPr>
          <p:cNvSpPr/>
          <p:nvPr/>
        </p:nvSpPr>
        <p:spPr>
          <a:xfrm>
            <a:off x="2299588" y="4308356"/>
            <a:ext cx="1806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response对象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1FA1337-AF69-42BB-9649-4C4613A82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99" y="1321666"/>
            <a:ext cx="3449983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 = requests.get(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'https://www.baidu.com'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查看响应头的信息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r.headers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查看响应的编码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(r.encoding)   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设置编码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r.encoding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"UTF-8"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以字符串的形式返回响应的内容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(r.text)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以字节的形式返回响应的内容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(r.content)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状态码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r.status_code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cookie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r.cookies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cookie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的某个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的值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r.cookies[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"BAIDUID"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请求历史记录</a:t>
            </a:r>
            <a:br>
              <a:rPr kumimoji="0" lang="zh-CN" altLang="zh-CN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r.history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61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4A4C3-CBCA-4951-9B82-ECC35235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BeautifulSoup4</a:t>
            </a:r>
            <a:r>
              <a:rPr lang="zh-CN" altLang="en-US" dirty="0"/>
              <a:t>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50B660-D849-4568-BA12-FA7F945AFA4C}"/>
              </a:ext>
            </a:extLst>
          </p:cNvPr>
          <p:cNvSpPr/>
          <p:nvPr/>
        </p:nvSpPr>
        <p:spPr>
          <a:xfrm>
            <a:off x="694097" y="1651172"/>
            <a:ext cx="926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https://www.crummy.com/software/BeautifulSoup/bs4/doc.zh/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795810-2C32-4F18-8135-24441FFF9336}"/>
              </a:ext>
            </a:extLst>
          </p:cNvPr>
          <p:cNvSpPr/>
          <p:nvPr/>
        </p:nvSpPr>
        <p:spPr>
          <a:xfrm>
            <a:off x="400780" y="1189507"/>
            <a:ext cx="8695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：从HTML或XML文件中提取数据的Python库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F5459B-8B3D-4E23-954A-0277D059FBFB}"/>
              </a:ext>
            </a:extLst>
          </p:cNvPr>
          <p:cNvSpPr/>
          <p:nvPr/>
        </p:nvSpPr>
        <p:spPr>
          <a:xfrm>
            <a:off x="1174624" y="2405308"/>
            <a:ext cx="44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解析 </a:t>
            </a:r>
            <a:r>
              <a:rPr lang="en-US" altLang="zh-CN" dirty="0"/>
              <a:t>《</a:t>
            </a:r>
            <a:r>
              <a:rPr lang="zh-CN" altLang="en-US" dirty="0"/>
              <a:t>爱丽丝梦游仙境</a:t>
            </a:r>
            <a:r>
              <a:rPr lang="en-US" altLang="zh-CN" dirty="0"/>
              <a:t>》</a:t>
            </a:r>
            <a:r>
              <a:rPr lang="zh-CN" altLang="en-US" dirty="0"/>
              <a:t>网页 的一段内容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FE902FF-4684-4C43-B60D-69DE79B02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76" y="2867158"/>
            <a:ext cx="6136705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html_doc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&lt;html&gt;&lt;head&gt;&lt;title&gt;The Dormouse's story&lt;/title&gt;&lt;/head&gt;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&lt;body&gt;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&lt;p class="title"&gt;&lt;b&gt;The Dormouse's story&lt;/b&gt;&lt;/p&gt;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&lt;p class="story"&gt;Once upon a time there were three little sisters; and their names were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&lt;a href="http://example.com/elsie" class="sister" id="link1"&gt;Elsie&lt;/a&gt;,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&lt;a href="http://example.com/lacie" class="sister" id="link2"&gt;Lacie&lt;/a&gt; and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&lt;a href="http://example.com/tillie" class="sister" id="link3"&gt;Tillie&lt;/a&gt;;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and they lived at the bottom of a well.&lt;/p&gt;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&lt;p class="story"&gt;...&lt;/p&gt;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BeautifulSoup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 = BeautifulSoup(html_doc,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'html.parser'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(soup.prettify())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E587FF-6A9C-4E0D-A0D9-052730DF7162}"/>
              </a:ext>
            </a:extLst>
          </p:cNvPr>
          <p:cNvSpPr/>
          <p:nvPr/>
        </p:nvSpPr>
        <p:spPr>
          <a:xfrm>
            <a:off x="7304925" y="2028214"/>
            <a:ext cx="4123113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&lt;html&gt;</a:t>
            </a:r>
          </a:p>
          <a:p>
            <a:r>
              <a:rPr lang="zh-CN" altLang="en-US" sz="900" dirty="0"/>
              <a:t> &lt;head&gt;</a:t>
            </a:r>
          </a:p>
          <a:p>
            <a:r>
              <a:rPr lang="zh-CN" altLang="en-US" sz="900" dirty="0"/>
              <a:t>  &lt;title&gt;</a:t>
            </a:r>
          </a:p>
          <a:p>
            <a:r>
              <a:rPr lang="zh-CN" altLang="en-US" sz="900" dirty="0"/>
              <a:t>   The Dormouse's story</a:t>
            </a:r>
          </a:p>
          <a:p>
            <a:r>
              <a:rPr lang="zh-CN" altLang="en-US" sz="900" dirty="0"/>
              <a:t>  &lt;/title&gt;</a:t>
            </a:r>
          </a:p>
          <a:p>
            <a:r>
              <a:rPr lang="zh-CN" altLang="en-US" sz="900" dirty="0"/>
              <a:t> &lt;/head&gt;</a:t>
            </a:r>
          </a:p>
          <a:p>
            <a:r>
              <a:rPr lang="zh-CN" altLang="en-US" sz="900" dirty="0"/>
              <a:t> &lt;body&gt;</a:t>
            </a:r>
          </a:p>
          <a:p>
            <a:r>
              <a:rPr lang="zh-CN" altLang="en-US" sz="900" dirty="0"/>
              <a:t>  &lt;p class="title"&gt;</a:t>
            </a:r>
          </a:p>
          <a:p>
            <a:r>
              <a:rPr lang="zh-CN" altLang="en-US" sz="900" dirty="0"/>
              <a:t>   &lt;b&gt;</a:t>
            </a:r>
          </a:p>
          <a:p>
            <a:r>
              <a:rPr lang="zh-CN" altLang="en-US" sz="900" dirty="0"/>
              <a:t>    The Dormouse's story</a:t>
            </a:r>
          </a:p>
          <a:p>
            <a:r>
              <a:rPr lang="zh-CN" altLang="en-US" sz="900" dirty="0"/>
              <a:t>   &lt;/b&gt;</a:t>
            </a:r>
          </a:p>
          <a:p>
            <a:r>
              <a:rPr lang="zh-CN" altLang="en-US" sz="900" dirty="0"/>
              <a:t>  &lt;/p&gt;</a:t>
            </a:r>
          </a:p>
          <a:p>
            <a:r>
              <a:rPr lang="zh-CN" altLang="en-US" sz="900" dirty="0"/>
              <a:t>  &lt;p class="story"&gt;</a:t>
            </a:r>
          </a:p>
          <a:p>
            <a:r>
              <a:rPr lang="zh-CN" altLang="en-US" sz="900" dirty="0"/>
              <a:t>   Once upon a time there were three little sisters; and their names were</a:t>
            </a:r>
          </a:p>
          <a:p>
            <a:r>
              <a:rPr lang="zh-CN" altLang="en-US" sz="900" dirty="0"/>
              <a:t>   &lt;a class="sister" href="http://example.com/elsie" id="link1"&gt;</a:t>
            </a:r>
          </a:p>
          <a:p>
            <a:r>
              <a:rPr lang="zh-CN" altLang="en-US" sz="900" dirty="0"/>
              <a:t>    Elsie</a:t>
            </a:r>
          </a:p>
          <a:p>
            <a:r>
              <a:rPr lang="zh-CN" altLang="en-US" sz="900" dirty="0"/>
              <a:t>   &lt;/a&gt;</a:t>
            </a:r>
          </a:p>
          <a:p>
            <a:r>
              <a:rPr lang="zh-CN" altLang="en-US" sz="900" dirty="0"/>
              <a:t>   ,</a:t>
            </a:r>
          </a:p>
          <a:p>
            <a:r>
              <a:rPr lang="zh-CN" altLang="en-US" sz="900" dirty="0"/>
              <a:t>   &lt;a class="sister" href="http://example.com/lacie" id="link2"&gt;</a:t>
            </a:r>
          </a:p>
          <a:p>
            <a:r>
              <a:rPr lang="zh-CN" altLang="en-US" sz="900" dirty="0"/>
              <a:t>    Lacie</a:t>
            </a:r>
          </a:p>
          <a:p>
            <a:r>
              <a:rPr lang="zh-CN" altLang="en-US" sz="900" dirty="0"/>
              <a:t>   &lt;/a&gt;</a:t>
            </a:r>
          </a:p>
          <a:p>
            <a:r>
              <a:rPr lang="zh-CN" altLang="en-US" sz="900" dirty="0"/>
              <a:t>   and</a:t>
            </a:r>
          </a:p>
          <a:p>
            <a:r>
              <a:rPr lang="zh-CN" altLang="en-US" sz="900" dirty="0"/>
              <a:t>   &lt;a class="sister" href="http://example.com/tillie" id="link3"&gt;</a:t>
            </a:r>
          </a:p>
          <a:p>
            <a:r>
              <a:rPr lang="zh-CN" altLang="en-US" sz="900" dirty="0"/>
              <a:t>    Tillie</a:t>
            </a:r>
          </a:p>
          <a:p>
            <a:r>
              <a:rPr lang="zh-CN" altLang="en-US" sz="900" dirty="0"/>
              <a:t>   &lt;/a&gt;</a:t>
            </a:r>
          </a:p>
          <a:p>
            <a:r>
              <a:rPr lang="zh-CN" altLang="en-US" sz="900" dirty="0"/>
              <a:t>   ;</a:t>
            </a:r>
          </a:p>
          <a:p>
            <a:r>
              <a:rPr lang="zh-CN" altLang="en-US" sz="900" dirty="0"/>
              <a:t>and they lived at the bottom of a well.</a:t>
            </a:r>
          </a:p>
          <a:p>
            <a:r>
              <a:rPr lang="zh-CN" altLang="en-US" sz="900" dirty="0"/>
              <a:t>  &lt;/p&gt;</a:t>
            </a:r>
          </a:p>
          <a:p>
            <a:r>
              <a:rPr lang="zh-CN" altLang="en-US" sz="900" dirty="0"/>
              <a:t>  &lt;p class="story"&gt;</a:t>
            </a:r>
          </a:p>
          <a:p>
            <a:r>
              <a:rPr lang="zh-CN" altLang="en-US" sz="900" dirty="0"/>
              <a:t>   ...</a:t>
            </a:r>
          </a:p>
          <a:p>
            <a:r>
              <a:rPr lang="zh-CN" altLang="en-US" sz="900" dirty="0"/>
              <a:t>  &lt;/p&gt;</a:t>
            </a:r>
          </a:p>
          <a:p>
            <a:r>
              <a:rPr lang="zh-CN" altLang="en-US" sz="900" dirty="0"/>
              <a:t> &lt;/body&gt;</a:t>
            </a:r>
          </a:p>
          <a:p>
            <a:r>
              <a:rPr lang="zh-CN" altLang="en-US" sz="900" dirty="0"/>
              <a:t>&lt;/html&gt;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659EBB-67A4-46C0-A007-E0EC7F324713}"/>
              </a:ext>
            </a:extLst>
          </p:cNvPr>
          <p:cNvSpPr/>
          <p:nvPr/>
        </p:nvSpPr>
        <p:spPr>
          <a:xfrm>
            <a:off x="2459222" y="572948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按照标准的缩进格式的结构输出</a:t>
            </a:r>
            <a:endParaRPr lang="zh-CN" altLang="en-US" dirty="0"/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F227A8B8-4CCA-4763-B11E-CE2B7926728F}"/>
              </a:ext>
            </a:extLst>
          </p:cNvPr>
          <p:cNvSpPr/>
          <p:nvPr/>
        </p:nvSpPr>
        <p:spPr>
          <a:xfrm>
            <a:off x="2009544" y="5835775"/>
            <a:ext cx="443465" cy="196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4573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F840D-C4D9-4B9E-B4C4-79E51FAA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BeautifulSoup4</a:t>
            </a:r>
            <a:r>
              <a:rPr lang="zh-CN" altLang="en-US" dirty="0"/>
              <a:t>简介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419E8B-662D-416F-A1AA-2D2F5DC83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1" y="1577806"/>
            <a:ext cx="5861877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soup.title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&lt;title&gt;The Dormouse's story&lt;/title&gt;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soup.title.name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u'title'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soup.title.string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u'The Dormouse's story'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soup.title.parent.name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u'head'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soup.p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&lt;p class="title"&gt;&lt;b&gt;The Dormouse's story&lt;/b&gt;&lt;/p&gt;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soup.p[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'class'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u'title'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soup.a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&lt;a class="sister" href="http://example.com/elsie" id="link1"&gt;Elsie&lt;/a&gt;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soup.find_all(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[&lt;a class="sister" href="http://example.com/elsie" id="link1"&gt;Elsie&lt;/a&gt;,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 &lt;a class="sister" href="http://example.com/lacie" id="link2"&gt;Lacie&lt;/a&gt;,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 &lt;a class="sister" href="http://example.com/tillie" id="link3"&gt;Tillie&lt;/a&gt;]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soup.find(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"link3"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&lt;a class="sister" href="http://example.com/tillie" id="link3"&gt;Tillie&lt;/a&gt;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FFCE6C-4830-4C6B-B715-8FE8C62BA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807" y="1824168"/>
            <a:ext cx="338814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link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soup.find_all(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(link.get(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'href'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http://example.com/elsie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# http://example.com/lacie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# http://example.com/tillie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E21DDF-9D2E-4AEC-93B3-7A9B19FE5CFF}"/>
              </a:ext>
            </a:extLst>
          </p:cNvPr>
          <p:cNvSpPr/>
          <p:nvPr/>
        </p:nvSpPr>
        <p:spPr>
          <a:xfrm>
            <a:off x="6861155" y="1454836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从文档中找到所有&lt;a&gt;标签的链接: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12560E-4F6A-4C2C-B028-399F40E13521}"/>
              </a:ext>
            </a:extLst>
          </p:cNvPr>
          <p:cNvSpPr/>
          <p:nvPr/>
        </p:nvSpPr>
        <p:spPr>
          <a:xfrm>
            <a:off x="6861155" y="3244334"/>
            <a:ext cx="301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从文档中获取所有文字内容: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52CE05A-2AB6-4360-8658-4255DF75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4382" y="3613666"/>
            <a:ext cx="4580835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(soup.get_text())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The Dormouse's story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The Dormouse's story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Once upon a time there were three little sisters; and their names were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Elsie,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Lacie and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Tillie;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and they lived at the bottom of a well.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...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15848C-8504-4A09-9A39-4ACB4A36F668}"/>
              </a:ext>
            </a:extLst>
          </p:cNvPr>
          <p:cNvSpPr/>
          <p:nvPr/>
        </p:nvSpPr>
        <p:spPr>
          <a:xfrm>
            <a:off x="932876" y="127017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几个简单的浏览结构化数据的方法</a:t>
            </a:r>
          </a:p>
        </p:txBody>
      </p:sp>
    </p:spTree>
    <p:extLst>
      <p:ext uri="{BB962C8B-B14F-4D97-AF65-F5344CB8AC3E}">
        <p14:creationId xmlns:p14="http://schemas.microsoft.com/office/powerpoint/2010/main" val="29489126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AA15F-BC0C-45F1-8774-98DDC982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简单网络爬虫整体框架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15D7A9-286D-4DF5-A92F-A70B1C86D2B5}"/>
              </a:ext>
            </a:extLst>
          </p:cNvPr>
          <p:cNvSpPr/>
          <p:nvPr/>
        </p:nvSpPr>
        <p:spPr>
          <a:xfrm>
            <a:off x="8178577" y="1609281"/>
            <a:ext cx="1826141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整体框架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D9262B-5264-4F13-8DE5-ADB5931EDDA5}"/>
              </a:ext>
            </a:extLst>
          </p:cNvPr>
          <p:cNvSpPr/>
          <p:nvPr/>
        </p:nvSpPr>
        <p:spPr>
          <a:xfrm>
            <a:off x="396666" y="2165530"/>
            <a:ext cx="5307796" cy="3894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调度器负责整体系统的调度运行。</a:t>
            </a:r>
          </a:p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URL</a:t>
            </a: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管理器负责处理将要搜索的网页</a:t>
            </a:r>
            <a:r>
              <a:rPr lang="en-US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URL</a:t>
            </a: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网页下载器实现对网页的下载。</a:t>
            </a:r>
          </a:p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网页解析器对下载的网页内容进行解析，取出感兴趣的数据和网页</a:t>
            </a:r>
            <a:r>
              <a:rPr lang="en-US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URL</a:t>
            </a: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，将数据送往数据库，将网页</a:t>
            </a:r>
            <a:r>
              <a:rPr lang="en-US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URL</a:t>
            </a: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送往</a:t>
            </a:r>
            <a:r>
              <a:rPr lang="en-US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URL</a:t>
            </a: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管理器。</a:t>
            </a:r>
          </a:p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数据库存放从网页中解析出来的数据。这些数据具有对用户来说存在价值。</a:t>
            </a:r>
          </a:p>
          <a:p>
            <a:pPr marL="342900" lvl="0" indent="-342900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000" dirty="0">
                <a:latin typeface="Verdana" panose="020B0604030504040204" pitchFamily="34" charset="0"/>
                <a:cs typeface="Times New Roman" panose="02020603050405020304" pitchFamily="18" charset="0"/>
              </a:rPr>
              <a:t>数据展示部分向用户以适当的格式展示搜索出来的数据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70A39F-8B70-41D2-AA4F-41D64417A664}"/>
              </a:ext>
            </a:extLst>
          </p:cNvPr>
          <p:cNvSpPr/>
          <p:nvPr/>
        </p:nvSpPr>
        <p:spPr>
          <a:xfrm>
            <a:off x="6096000" y="4351216"/>
            <a:ext cx="1043188" cy="5409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调度器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AE92F-B377-4D90-9B2A-1174A6BD7265}"/>
              </a:ext>
            </a:extLst>
          </p:cNvPr>
          <p:cNvSpPr/>
          <p:nvPr/>
        </p:nvSpPr>
        <p:spPr>
          <a:xfrm>
            <a:off x="7246511" y="2646912"/>
            <a:ext cx="1369689" cy="54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URL</a:t>
            </a:r>
            <a:r>
              <a:rPr lang="zh-CN" altLang="en-US" dirty="0"/>
              <a:t>管理器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D760DF-F8C7-4B9E-A676-3538068FACF3}"/>
              </a:ext>
            </a:extLst>
          </p:cNvPr>
          <p:cNvSpPr/>
          <p:nvPr/>
        </p:nvSpPr>
        <p:spPr>
          <a:xfrm>
            <a:off x="9007551" y="3572042"/>
            <a:ext cx="1369689" cy="54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网页解析器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039A83-D5E8-418A-B544-1C90460EDEAD}"/>
              </a:ext>
            </a:extLst>
          </p:cNvPr>
          <p:cNvSpPr/>
          <p:nvPr/>
        </p:nvSpPr>
        <p:spPr>
          <a:xfrm>
            <a:off x="7246511" y="3572043"/>
            <a:ext cx="1369689" cy="540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网页下载器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6AE4DB-EED7-4550-8F67-90438F004586}"/>
              </a:ext>
            </a:extLst>
          </p:cNvPr>
          <p:cNvSpPr/>
          <p:nvPr/>
        </p:nvSpPr>
        <p:spPr>
          <a:xfrm>
            <a:off x="10671715" y="5083126"/>
            <a:ext cx="1369689" cy="5409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数据显示</a:t>
            </a: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3EACC248-4751-429D-AE87-2812E9FD7C91}"/>
              </a:ext>
            </a:extLst>
          </p:cNvPr>
          <p:cNvSpPr/>
          <p:nvPr/>
        </p:nvSpPr>
        <p:spPr>
          <a:xfrm>
            <a:off x="10892921" y="3487418"/>
            <a:ext cx="927279" cy="71016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9F9F90D8-0DD3-4FF7-BF9C-C40223EC83F4}"/>
              </a:ext>
            </a:extLst>
          </p:cNvPr>
          <p:cNvCxnSpPr>
            <a:stCxn id="9" idx="0"/>
            <a:endCxn id="8" idx="3"/>
          </p:cNvCxnSpPr>
          <p:nvPr/>
        </p:nvCxnSpPr>
        <p:spPr>
          <a:xfrm rot="16200000" flipV="1">
            <a:off x="8826962" y="2706608"/>
            <a:ext cx="654673" cy="1076196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77E7476-016B-459B-BE39-7E75C4D15D9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616200" y="3842499"/>
            <a:ext cx="391351" cy="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DC25848-D86B-4294-A205-0EF8609AC0BA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10377240" y="3842498"/>
            <a:ext cx="515681" cy="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5606D61-FD06-4B38-8AC4-F37CFF670D53}"/>
              </a:ext>
            </a:extLst>
          </p:cNvPr>
          <p:cNvCxnSpPr>
            <a:stCxn id="12" idx="3"/>
            <a:endCxn id="11" idx="0"/>
          </p:cNvCxnSpPr>
          <p:nvPr/>
        </p:nvCxnSpPr>
        <p:spPr>
          <a:xfrm flipH="1">
            <a:off x="11356560" y="4197578"/>
            <a:ext cx="1" cy="88554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F941679-271E-4039-A38F-9E23DA8CEB86}"/>
              </a:ext>
            </a:extLst>
          </p:cNvPr>
          <p:cNvCxnSpPr>
            <a:stCxn id="7" idx="3"/>
          </p:cNvCxnSpPr>
          <p:nvPr/>
        </p:nvCxnSpPr>
        <p:spPr>
          <a:xfrm flipV="1">
            <a:off x="7139188" y="4621672"/>
            <a:ext cx="4902216" cy="1"/>
          </a:xfrm>
          <a:prstGeom prst="line">
            <a:avLst/>
          </a:prstGeom>
          <a:ln w="25400">
            <a:solidFill>
              <a:srgbClr val="FF0000"/>
            </a:solidFill>
            <a:prstDash val="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BB50D03-4AA0-4206-A616-EC1C0DC91AF4}"/>
              </a:ext>
            </a:extLst>
          </p:cNvPr>
          <p:cNvCxnSpPr/>
          <p:nvPr/>
        </p:nvCxnSpPr>
        <p:spPr>
          <a:xfrm>
            <a:off x="8354332" y="3187825"/>
            <a:ext cx="0" cy="38421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CDB341D-166C-4E09-8BA3-344FD2E77A6A}"/>
              </a:ext>
            </a:extLst>
          </p:cNvPr>
          <p:cNvCxnSpPr/>
          <p:nvPr/>
        </p:nvCxnSpPr>
        <p:spPr>
          <a:xfrm flipV="1">
            <a:off x="7525791" y="3187825"/>
            <a:ext cx="0" cy="38421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9686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EF574-8DCF-4257-ABA2-08951380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简单网络爬虫时序图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EF5F7DF-C1E0-4A73-A153-EF4CF4B43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628586"/>
              </p:ext>
            </p:extLst>
          </p:nvPr>
        </p:nvGraphicFramePr>
        <p:xfrm>
          <a:off x="1111705" y="1502914"/>
          <a:ext cx="9549130" cy="457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Visio" r:id="rId3" imgW="6597015" imgH="3165475" progId="Visio.Drawing.15">
                  <p:embed/>
                </p:oleObj>
              </mc:Choice>
              <mc:Fallback>
                <p:oleObj name="Visio" r:id="rId3" imgW="6597015" imgH="3165475" progId="Visio.Drawing.15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705" y="1502914"/>
                        <a:ext cx="9549130" cy="4578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1460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D3664-9BD4-4C65-8726-9100B454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管理器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BDFC6E-EAFD-4586-B0F1-E5247CFB50EF}"/>
              </a:ext>
            </a:extLst>
          </p:cNvPr>
          <p:cNvSpPr/>
          <p:nvPr/>
        </p:nvSpPr>
        <p:spPr>
          <a:xfrm>
            <a:off x="7129386" y="2219987"/>
            <a:ext cx="1872809" cy="459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5EC9D6-57A3-46B9-8B91-6A93F60601A8}"/>
              </a:ext>
            </a:extLst>
          </p:cNvPr>
          <p:cNvSpPr/>
          <p:nvPr/>
        </p:nvSpPr>
        <p:spPr>
          <a:xfrm>
            <a:off x="7129386" y="2713218"/>
            <a:ext cx="1872809" cy="459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AADDF-60C4-487C-ACCE-8E16ABE33B24}"/>
              </a:ext>
            </a:extLst>
          </p:cNvPr>
          <p:cNvSpPr/>
          <p:nvPr/>
        </p:nvSpPr>
        <p:spPr>
          <a:xfrm>
            <a:off x="7085376" y="4125740"/>
            <a:ext cx="1872809" cy="4596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059FF1-D3EA-4C5B-B0BF-D7A31782613C}"/>
              </a:ext>
            </a:extLst>
          </p:cNvPr>
          <p:cNvSpPr/>
          <p:nvPr/>
        </p:nvSpPr>
        <p:spPr>
          <a:xfrm>
            <a:off x="9545782" y="2219987"/>
            <a:ext cx="1872809" cy="459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3D202A-DD64-4E37-A5E4-281D56B1C500}"/>
              </a:ext>
            </a:extLst>
          </p:cNvPr>
          <p:cNvSpPr/>
          <p:nvPr/>
        </p:nvSpPr>
        <p:spPr>
          <a:xfrm>
            <a:off x="9545782" y="2713218"/>
            <a:ext cx="1872809" cy="459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A2AB37-8D89-486D-9638-88D5FEB02A16}"/>
              </a:ext>
            </a:extLst>
          </p:cNvPr>
          <p:cNvSpPr/>
          <p:nvPr/>
        </p:nvSpPr>
        <p:spPr>
          <a:xfrm>
            <a:off x="9501772" y="4125740"/>
            <a:ext cx="1872809" cy="4596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07BEA6-FAEB-4A73-924F-7EE9E6228B05}"/>
              </a:ext>
            </a:extLst>
          </p:cNvPr>
          <p:cNvSpPr/>
          <p:nvPr/>
        </p:nvSpPr>
        <p:spPr>
          <a:xfrm>
            <a:off x="8311399" y="4853091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URL管理器数据结构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5B0565-EE1A-43B0-A24F-2500AAF9B7FC}"/>
              </a:ext>
            </a:extLst>
          </p:cNvPr>
          <p:cNvSpPr/>
          <p:nvPr/>
        </p:nvSpPr>
        <p:spPr>
          <a:xfrm>
            <a:off x="7249063" y="1817069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未下载URL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716C99-A625-4B3E-B43B-2EC5ED305284}"/>
              </a:ext>
            </a:extLst>
          </p:cNvPr>
          <p:cNvSpPr/>
          <p:nvPr/>
        </p:nvSpPr>
        <p:spPr>
          <a:xfrm>
            <a:off x="9583615" y="1786557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已下载URL列表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43D8E6-F303-41D9-9298-42F1742DB809}"/>
              </a:ext>
            </a:extLst>
          </p:cNvPr>
          <p:cNvSpPr/>
          <p:nvPr/>
        </p:nvSpPr>
        <p:spPr>
          <a:xfrm>
            <a:off x="407956" y="15128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 URL管理器负责维护网页URL，几个问题：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如何维护将要下载的网页URL？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如何防止重复和循环下载？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EEB9CF-C17C-4892-A8A2-A1E3A75FDA09}"/>
              </a:ext>
            </a:extLst>
          </p:cNvPr>
          <p:cNvSpPr/>
          <p:nvPr/>
        </p:nvSpPr>
        <p:spPr>
          <a:xfrm>
            <a:off x="311236" y="300941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首先从未下载网页URL队头取出一个URL，送入到网页下载器，将网页的内容下载下来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然后将该URL添加到已下载URL集合中，即记录该URL为已下载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如果有新来的网页URL，则首先检查是否在已下载URL集合中存在，如果存在，则说明已经下载过，不需要重新下载；否则将其加入到未下载网页URL队列队尾。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AD522AE-BD18-47AE-9327-DD1E9D9E17FA}"/>
              </a:ext>
            </a:extLst>
          </p:cNvPr>
          <p:cNvCxnSpPr/>
          <p:nvPr/>
        </p:nvCxnSpPr>
        <p:spPr>
          <a:xfrm>
            <a:off x="8052999" y="3351492"/>
            <a:ext cx="0" cy="6161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>
              <a:lumMod val="67000"/>
            </a:schemeClr>
          </a:lnRef>
          <a:fillRef idx="0">
            <a:schemeClr val="accent1">
              <a:lumMod val="67000"/>
            </a:schemeClr>
          </a:fillRef>
          <a:effectRef idx="0">
            <a:schemeClr val="accent1">
              <a:lumMod val="67000"/>
            </a:schemeClr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3C01B8F-C4DD-4914-951D-B4E1C7E4502E}"/>
              </a:ext>
            </a:extLst>
          </p:cNvPr>
          <p:cNvCxnSpPr/>
          <p:nvPr/>
        </p:nvCxnSpPr>
        <p:spPr>
          <a:xfrm>
            <a:off x="10482186" y="3351492"/>
            <a:ext cx="0" cy="6161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934325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99209-2063-401E-952C-AF177333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网页解析器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8E9701-DE76-4F21-A6DE-D271502D8F4F}"/>
              </a:ext>
            </a:extLst>
          </p:cNvPr>
          <p:cNvSpPr/>
          <p:nvPr/>
        </p:nvSpPr>
        <p:spPr>
          <a:xfrm>
            <a:off x="1265994" y="1321735"/>
            <a:ext cx="9696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网页解析器的作用是解析网页内容，取得两方面的数据：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价值数据，即网页中用户感兴趣的数据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URL列表，即网页中包含的超链接列表，这些URL是其它网页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C9B98-9144-448A-B121-FBB51EAC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0" y="2981462"/>
            <a:ext cx="6064926" cy="36642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2BEF07-00E8-45D7-9510-BB876BC28C76}"/>
              </a:ext>
            </a:extLst>
          </p:cNvPr>
          <p:cNvSpPr/>
          <p:nvPr/>
        </p:nvSpPr>
        <p:spPr>
          <a:xfrm>
            <a:off x="7084757" y="299057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Dom树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0858BE-4148-4EB2-9332-F817ED47B75C}"/>
              </a:ext>
            </a:extLst>
          </p:cNvPr>
          <p:cNvSpPr/>
          <p:nvPr/>
        </p:nvSpPr>
        <p:spPr>
          <a:xfrm>
            <a:off x="7084757" y="3232258"/>
            <a:ext cx="4532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浏览器接收到网页后，对其进行解析，表示成文档对象模型（Document Object Model，简称DOM）格式。DOM实际上是以面向对象方式来描述文档的模型，该模型通常表示成一棵树</a:t>
            </a:r>
          </a:p>
        </p:txBody>
      </p:sp>
      <p:pic>
        <p:nvPicPr>
          <p:cNvPr id="7" name="图片 6" descr="https://gss3.bdstatic.com/-Po3dSag_xI4khGkpoWK1HF6hhy/baike/c0%3Dbaike80%2C5%2C5%2C80%2C26/sign=c15cb2850ed162d991e36a4e70b6c289/cf1b9d16fdfaaf51308a7dfe885494eef01f7a02.jpg">
            <a:extLst>
              <a:ext uri="{FF2B5EF4-FFF2-40B4-BE49-F238E27FC236}">
                <a16:creationId xmlns:a16="http://schemas.microsoft.com/office/drawing/2014/main" id="{CF5CD2BA-3DE4-4BBA-963E-85B0B2DF7E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00" y="4487396"/>
            <a:ext cx="3255645" cy="17837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9356C0-96B5-4E1A-9A3A-9D2FD260303B}"/>
              </a:ext>
            </a:extLst>
          </p:cNvPr>
          <p:cNvSpPr/>
          <p:nvPr/>
        </p:nvSpPr>
        <p:spPr>
          <a:xfrm>
            <a:off x="4306403" y="3734212"/>
            <a:ext cx="1652104" cy="1943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3E1C02-8ED2-4496-80E4-0D7C215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962" y="2593569"/>
            <a:ext cx="6391275" cy="228600"/>
          </a:xfrm>
          <a:prstGeom prst="rect">
            <a:avLst/>
          </a:prstGeom>
        </p:spPr>
      </p:pic>
      <p:sp>
        <p:nvSpPr>
          <p:cNvPr id="10" name="箭头: 圆角右 9">
            <a:extLst>
              <a:ext uri="{FF2B5EF4-FFF2-40B4-BE49-F238E27FC236}">
                <a16:creationId xmlns:a16="http://schemas.microsoft.com/office/drawing/2014/main" id="{4113E7B4-4B38-4803-A05E-45690B10519A}"/>
              </a:ext>
            </a:extLst>
          </p:cNvPr>
          <p:cNvSpPr/>
          <p:nvPr/>
        </p:nvSpPr>
        <p:spPr>
          <a:xfrm>
            <a:off x="4666089" y="2681357"/>
            <a:ext cx="248257" cy="1052855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83FAE2-2622-41AB-B297-768ADE0B5BBB}"/>
              </a:ext>
            </a:extLst>
          </p:cNvPr>
          <p:cNvSpPr/>
          <p:nvPr/>
        </p:nvSpPr>
        <p:spPr>
          <a:xfrm>
            <a:off x="881060" y="4354513"/>
            <a:ext cx="115888" cy="85726"/>
          </a:xfrm>
          <a:prstGeom prst="rect">
            <a:avLst/>
          </a:prstGeom>
          <a:solidFill>
            <a:srgbClr val="FFFF00">
              <a:alpha val="18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4080801-A6AA-4DDC-87A2-42AFCB2B4103}"/>
              </a:ext>
            </a:extLst>
          </p:cNvPr>
          <p:cNvSpPr/>
          <p:nvPr/>
        </p:nvSpPr>
        <p:spPr>
          <a:xfrm>
            <a:off x="298912" y="4289554"/>
            <a:ext cx="552174" cy="2242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901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7BEE-4AB8-4E32-94E4-7D342810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9F93D4-D8E2-4313-A129-CED174286C74}"/>
              </a:ext>
            </a:extLst>
          </p:cNvPr>
          <p:cNvSpPr/>
          <p:nvPr/>
        </p:nvSpPr>
        <p:spPr>
          <a:xfrm>
            <a:off x="759792" y="1475452"/>
            <a:ext cx="10566400" cy="390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调度器的作用是在适当的时候调用各模块。下面给出调度器算法：</a:t>
            </a:r>
          </a:p>
          <a:p>
            <a:pPr marL="538163" indent="-538163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S1</a:t>
            </a:r>
            <a:r>
              <a:rPr lang="zh-CN" altLang="en-US" sz="2400" dirty="0"/>
              <a:t>:  URL管理器中是否存在未下载URL，如果不存在，转到</a:t>
            </a:r>
            <a:r>
              <a:rPr lang="zh-CN" altLang="en-US" sz="2400" dirty="0">
                <a:solidFill>
                  <a:srgbClr val="C00000"/>
                </a:solidFill>
              </a:rPr>
              <a:t>S4</a:t>
            </a:r>
            <a:r>
              <a:rPr lang="zh-CN" altLang="en-US" sz="2400" dirty="0"/>
              <a:t>；</a:t>
            </a:r>
          </a:p>
          <a:p>
            <a:pPr marL="538163" indent="-538163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S2</a:t>
            </a:r>
            <a:r>
              <a:rPr lang="zh-CN" altLang="en-US" sz="2400" dirty="0"/>
              <a:t>:  从URL管理器中取得一个未下载URL，调用网页下载器下载相应网页内容，同时通知URL管理器将该URL标记为已经下载；</a:t>
            </a:r>
          </a:p>
          <a:p>
            <a:pPr marL="538163" indent="-538163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S3</a:t>
            </a:r>
            <a:r>
              <a:rPr lang="zh-CN" altLang="en-US" sz="2400" dirty="0"/>
              <a:t>:  调用解析器分析下载的内容，获取价值数据和该网页包含的URL列表，然后分别将价值数据送往数据库，将URL列表送往URL管理器。然后转到</a:t>
            </a:r>
            <a:r>
              <a:rPr lang="zh-CN" altLang="en-US" sz="2400" dirty="0">
                <a:solidFill>
                  <a:srgbClr val="C00000"/>
                </a:solidFill>
              </a:rPr>
              <a:t>S1</a:t>
            </a:r>
            <a:r>
              <a:rPr lang="zh-CN" altLang="en-US" sz="2400" dirty="0"/>
              <a:t>；</a:t>
            </a:r>
          </a:p>
          <a:p>
            <a:pPr marL="538163" indent="-538163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S4</a:t>
            </a:r>
            <a:r>
              <a:rPr lang="zh-CN" altLang="en-US" sz="2400" dirty="0"/>
              <a:t>:  根据用户用户要求，得到相关数据，并以适当格式返回给用户端</a:t>
            </a:r>
          </a:p>
        </p:txBody>
      </p:sp>
    </p:spTree>
    <p:extLst>
      <p:ext uri="{BB962C8B-B14F-4D97-AF65-F5344CB8AC3E}">
        <p14:creationId xmlns:p14="http://schemas.microsoft.com/office/powerpoint/2010/main" val="29230376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简单网络爬虫实现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7" name="原创设计师QQ598969553                 _16">
            <a:extLst>
              <a:ext uri="{FF2B5EF4-FFF2-40B4-BE49-F238E27FC236}">
                <a16:creationId xmlns:a16="http://schemas.microsoft.com/office/drawing/2014/main" id="{21AD818C-6001-4F89-9792-7DC077A67266}"/>
              </a:ext>
            </a:extLst>
          </p:cNvPr>
          <p:cNvSpPr txBox="1"/>
          <p:nvPr/>
        </p:nvSpPr>
        <p:spPr>
          <a:xfrm>
            <a:off x="1197735" y="4052642"/>
            <a:ext cx="9985420" cy="2959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手写一个简单网络爬虫，各模块实现</a:t>
            </a:r>
          </a:p>
        </p:txBody>
      </p:sp>
    </p:spTree>
    <p:extLst>
      <p:ext uri="{BB962C8B-B14F-4D97-AF65-F5344CB8AC3E}">
        <p14:creationId xmlns:p14="http://schemas.microsoft.com/office/powerpoint/2010/main" val="30241098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5F6F8-968F-41BA-A270-0BE58B54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简单网络爬虫任务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B2195C-0E6A-4976-B157-2699A6924B11}"/>
              </a:ext>
            </a:extLst>
          </p:cNvPr>
          <p:cNvSpPr/>
          <p:nvPr/>
        </p:nvSpPr>
        <p:spPr>
          <a:xfrm>
            <a:off x="759792" y="1475452"/>
            <a:ext cx="1056640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简单网络爬虫任务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从指定百度百科页面出发，搜索网页中的“短语（术语）”（超链接）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将“短语”保存到数据库中。如果存在短语，则更新爬取时间；如果不存在，则保存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12EE35-CB38-419C-B026-C0BC0A0C9BCE}"/>
              </a:ext>
            </a:extLst>
          </p:cNvPr>
          <p:cNvSpPr/>
          <p:nvPr/>
        </p:nvSpPr>
        <p:spPr>
          <a:xfrm>
            <a:off x="1497496" y="4245113"/>
            <a:ext cx="1210365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646223-B312-45D9-860A-C07007578CE8}"/>
              </a:ext>
            </a:extLst>
          </p:cNvPr>
          <p:cNvSpPr/>
          <p:nvPr/>
        </p:nvSpPr>
        <p:spPr>
          <a:xfrm>
            <a:off x="1155149" y="4454939"/>
            <a:ext cx="1210365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C4D096-6015-4BAD-8DAB-9E507A624006}"/>
              </a:ext>
            </a:extLst>
          </p:cNvPr>
          <p:cNvSpPr/>
          <p:nvPr/>
        </p:nvSpPr>
        <p:spPr>
          <a:xfrm>
            <a:off x="892313" y="4697896"/>
            <a:ext cx="1210365" cy="1033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网络上的网页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CC90312-1F28-4DF8-AB24-3C7068EF1808}"/>
              </a:ext>
            </a:extLst>
          </p:cNvPr>
          <p:cNvSpPr/>
          <p:nvPr/>
        </p:nvSpPr>
        <p:spPr>
          <a:xfrm>
            <a:off x="3193661" y="4801946"/>
            <a:ext cx="812800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4C24A5-15CF-4360-A8A7-6B84A4CBD1E6}"/>
              </a:ext>
            </a:extLst>
          </p:cNvPr>
          <p:cNvSpPr/>
          <p:nvPr/>
        </p:nvSpPr>
        <p:spPr>
          <a:xfrm>
            <a:off x="8685287" y="43519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短语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B0F7CA-31D1-4E84-BD4D-3B068132A7C6}"/>
              </a:ext>
            </a:extLst>
          </p:cNvPr>
          <p:cNvSpPr/>
          <p:nvPr/>
        </p:nvSpPr>
        <p:spPr>
          <a:xfrm>
            <a:off x="7068057" y="4697896"/>
            <a:ext cx="1210365" cy="47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解析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93DF45F-FD8D-433B-A899-6B185BD2C4BC}"/>
              </a:ext>
            </a:extLst>
          </p:cNvPr>
          <p:cNvSpPr/>
          <p:nvPr/>
        </p:nvSpPr>
        <p:spPr>
          <a:xfrm>
            <a:off x="8606239" y="4787348"/>
            <a:ext cx="812800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磁盘 10">
            <a:extLst>
              <a:ext uri="{FF2B5EF4-FFF2-40B4-BE49-F238E27FC236}">
                <a16:creationId xmlns:a16="http://schemas.microsoft.com/office/drawing/2014/main" id="{1F1B1685-0B12-4DF2-9997-814C25A83CBA}"/>
              </a:ext>
            </a:extLst>
          </p:cNvPr>
          <p:cNvSpPr/>
          <p:nvPr/>
        </p:nvSpPr>
        <p:spPr>
          <a:xfrm>
            <a:off x="10107717" y="4455804"/>
            <a:ext cx="993913" cy="8229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52216BD-68E1-4B3D-A72E-E82B1B6EEDEB}"/>
              </a:ext>
            </a:extLst>
          </p:cNvPr>
          <p:cNvSpPr/>
          <p:nvPr/>
        </p:nvSpPr>
        <p:spPr>
          <a:xfrm>
            <a:off x="6042992" y="4795320"/>
            <a:ext cx="812800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84DF96-C86F-4BFF-BB2B-29443E162B5D}"/>
              </a:ext>
            </a:extLst>
          </p:cNvPr>
          <p:cNvSpPr/>
          <p:nvPr/>
        </p:nvSpPr>
        <p:spPr>
          <a:xfrm>
            <a:off x="4523061" y="4712494"/>
            <a:ext cx="1210365" cy="47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7813FF-A06F-41D9-A8F8-C2BEC5D78331}"/>
              </a:ext>
            </a:extLst>
          </p:cNvPr>
          <p:cNvSpPr/>
          <p:nvPr/>
        </p:nvSpPr>
        <p:spPr>
          <a:xfrm>
            <a:off x="6114081" y="44326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网页</a:t>
            </a:r>
          </a:p>
        </p:txBody>
      </p:sp>
    </p:spTree>
    <p:extLst>
      <p:ext uri="{BB962C8B-B14F-4D97-AF65-F5344CB8AC3E}">
        <p14:creationId xmlns:p14="http://schemas.microsoft.com/office/powerpoint/2010/main" val="9780071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376"/>
            <a:ext cx="5135892" cy="6857624"/>
            <a:chOff x="-1687901" y="0"/>
            <a:chExt cx="6871401" cy="5143500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-1687901" y="0"/>
              <a:ext cx="4926406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/>
            <a:lstStyle/>
            <a:p>
              <a:endParaRPr lang="zh-CN" altLang="en-US" sz="1705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-1687901" y="1419311"/>
              <a:ext cx="6871401" cy="2468018"/>
              <a:chOff x="-1687901" y="1440287"/>
              <a:chExt cx="6871401" cy="2052526"/>
            </a:xfrm>
          </p:grpSpPr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-1687901" y="1440287"/>
                <a:ext cx="6871401" cy="17014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 bwMode="auto">
              <a:xfrm>
                <a:off x="3238501" y="3141764"/>
                <a:ext cx="1944999" cy="351049"/>
              </a:xfrm>
              <a:custGeom>
                <a:avLst/>
                <a:gdLst>
                  <a:gd name="T0" fmla="*/ 0 w 615"/>
                  <a:gd name="T1" fmla="*/ 0 h 111"/>
                  <a:gd name="T2" fmla="*/ 615 w 615"/>
                  <a:gd name="T3" fmla="*/ 0 h 111"/>
                  <a:gd name="T4" fmla="*/ 0 w 615"/>
                  <a:gd name="T5" fmla="*/ 111 h 111"/>
                  <a:gd name="T6" fmla="*/ 0 w 61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5" h="111">
                    <a:moveTo>
                      <a:pt x="0" y="0"/>
                    </a:moveTo>
                    <a:lnTo>
                      <a:pt x="615" y="0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052337" y="1079442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六边形 7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 flipH="1">
            <a:off x="10100570" y="1465337"/>
            <a:ext cx="12831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2" name="文本框 11"/>
          <p:cNvSpPr txBox="1"/>
          <p:nvPr/>
        </p:nvSpPr>
        <p:spPr>
          <a:xfrm flipH="1">
            <a:off x="10100570" y="1851630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3" name="文本框 92"/>
          <p:cNvSpPr txBox="1"/>
          <p:nvPr/>
        </p:nvSpPr>
        <p:spPr>
          <a:xfrm>
            <a:off x="6845046" y="517545"/>
            <a:ext cx="1810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4" name="文本框 93"/>
          <p:cNvSpPr txBox="1"/>
          <p:nvPr/>
        </p:nvSpPr>
        <p:spPr>
          <a:xfrm>
            <a:off x="6845046" y="1443491"/>
            <a:ext cx="181010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</a:p>
        </p:txBody>
      </p:sp>
      <p:sp>
        <p:nvSpPr>
          <p:cNvPr id="15" name="文本框 94"/>
          <p:cNvSpPr txBox="1"/>
          <p:nvPr/>
        </p:nvSpPr>
        <p:spPr>
          <a:xfrm>
            <a:off x="6845046" y="2374605"/>
            <a:ext cx="256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网络爬虫原理</a:t>
            </a:r>
          </a:p>
        </p:txBody>
      </p:sp>
      <p:sp>
        <p:nvSpPr>
          <p:cNvPr id="16" name="文本框 95"/>
          <p:cNvSpPr txBox="1"/>
          <p:nvPr/>
        </p:nvSpPr>
        <p:spPr>
          <a:xfrm>
            <a:off x="6845046" y="3317936"/>
            <a:ext cx="256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网络爬虫实现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861893" y="338553"/>
            <a:ext cx="3246544" cy="705747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843495" y="1293122"/>
            <a:ext cx="3246544" cy="705747"/>
            <a:chOff x="4721209" y="2847941"/>
            <a:chExt cx="3246544" cy="705747"/>
          </a:xfrm>
        </p:grpSpPr>
        <p:sp>
          <p:nvSpPr>
            <p:cNvPr id="38" name="任意多边形 37"/>
            <p:cNvSpPr/>
            <p:nvPr/>
          </p:nvSpPr>
          <p:spPr>
            <a:xfrm>
              <a:off x="4820098" y="2923568"/>
              <a:ext cx="961048" cy="528576"/>
            </a:xfrm>
            <a:custGeom>
              <a:avLst/>
              <a:gdLst>
                <a:gd name="connsiteX0" fmla="*/ 264349 w 1760619"/>
                <a:gd name="connsiteY0" fmla="*/ 0 h 528698"/>
                <a:gd name="connsiteX1" fmla="*/ 1760619 w 1760619"/>
                <a:gd name="connsiteY1" fmla="*/ 0 h 528698"/>
                <a:gd name="connsiteX2" fmla="*/ 1760619 w 1760619"/>
                <a:gd name="connsiteY2" fmla="*/ 528698 h 528698"/>
                <a:gd name="connsiteX3" fmla="*/ 264349 w 1760619"/>
                <a:gd name="connsiteY3" fmla="*/ 528698 h 528698"/>
                <a:gd name="connsiteX4" fmla="*/ 0 w 1760619"/>
                <a:gd name="connsiteY4" fmla="*/ 264349 h 528698"/>
                <a:gd name="connsiteX5" fmla="*/ 264349 w 1760619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0619" h="528698">
                  <a:moveTo>
                    <a:pt x="264349" y="0"/>
                  </a:moveTo>
                  <a:lnTo>
                    <a:pt x="1760619" y="0"/>
                  </a:lnTo>
                  <a:lnTo>
                    <a:pt x="1760619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39" name="Group 52"/>
            <p:cNvGrpSpPr>
              <a:grpSpLocks noChangeAspect="1"/>
            </p:cNvGrpSpPr>
            <p:nvPr/>
          </p:nvGrpSpPr>
          <p:grpSpPr bwMode="auto">
            <a:xfrm>
              <a:off x="5185930" y="3042824"/>
              <a:ext cx="327747" cy="324803"/>
              <a:chOff x="3783" y="2102"/>
              <a:chExt cx="116" cy="115"/>
            </a:xfrm>
            <a:solidFill>
              <a:schemeClr val="bg1"/>
            </a:solidFill>
            <a:effectLst/>
          </p:grpSpPr>
          <p:sp>
            <p:nvSpPr>
              <p:cNvPr id="44" name="Freeform 53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54"/>
              <p:cNvSpPr>
                <a:spLocks noEditPoints="1"/>
              </p:cNvSpPr>
              <p:nvPr/>
            </p:nvSpPr>
            <p:spPr bwMode="auto">
              <a:xfrm>
                <a:off x="3783" y="2102"/>
                <a:ext cx="116" cy="115"/>
              </a:xfrm>
              <a:custGeom>
                <a:avLst/>
                <a:gdLst>
                  <a:gd name="T0" fmla="*/ 23 w 46"/>
                  <a:gd name="T1" fmla="*/ 0 h 46"/>
                  <a:gd name="T2" fmla="*/ 0 w 46"/>
                  <a:gd name="T3" fmla="*/ 23 h 46"/>
                  <a:gd name="T4" fmla="*/ 23 w 46"/>
                  <a:gd name="T5" fmla="*/ 46 h 46"/>
                  <a:gd name="T6" fmla="*/ 46 w 46"/>
                  <a:gd name="T7" fmla="*/ 23 h 46"/>
                  <a:gd name="T8" fmla="*/ 23 w 46"/>
                  <a:gd name="T9" fmla="*/ 0 h 46"/>
                  <a:gd name="T10" fmla="*/ 23 w 46"/>
                  <a:gd name="T11" fmla="*/ 42 h 46"/>
                  <a:gd name="T12" fmla="*/ 5 w 46"/>
                  <a:gd name="T13" fmla="*/ 23 h 46"/>
                  <a:gd name="T14" fmla="*/ 23 w 46"/>
                  <a:gd name="T15" fmla="*/ 4 h 46"/>
                  <a:gd name="T16" fmla="*/ 42 w 46"/>
                  <a:gd name="T17" fmla="*/ 23 h 46"/>
                  <a:gd name="T18" fmla="*/ 23 w 46"/>
                  <a:gd name="T19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6">
                    <a:moveTo>
                      <a:pt x="23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ubicBezTo>
                      <a:pt x="46" y="10"/>
                      <a:pt x="36" y="0"/>
                      <a:pt x="23" y="0"/>
                    </a:cubicBezTo>
                    <a:close/>
                    <a:moveTo>
                      <a:pt x="23" y="42"/>
                    </a:moveTo>
                    <a:cubicBezTo>
                      <a:pt x="13" y="42"/>
                      <a:pt x="5" y="33"/>
                      <a:pt x="5" y="23"/>
                    </a:cubicBezTo>
                    <a:cubicBezTo>
                      <a:pt x="5" y="13"/>
                      <a:pt x="13" y="4"/>
                      <a:pt x="23" y="4"/>
                    </a:cubicBezTo>
                    <a:cubicBezTo>
                      <a:pt x="34" y="4"/>
                      <a:pt x="42" y="13"/>
                      <a:pt x="42" y="23"/>
                    </a:cubicBezTo>
                    <a:cubicBezTo>
                      <a:pt x="42" y="33"/>
                      <a:pt x="34" y="42"/>
                      <a:pt x="2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3839" y="2115"/>
                <a:ext cx="7" cy="10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3 w 3"/>
                  <a:gd name="T5" fmla="*/ 3 h 4"/>
                  <a:gd name="T6" fmla="*/ 3 w 3"/>
                  <a:gd name="T7" fmla="*/ 0 h 4"/>
                  <a:gd name="T8" fmla="*/ 1 w 3"/>
                  <a:gd name="T9" fmla="*/ 0 h 4"/>
                  <a:gd name="T10" fmla="*/ 0 w 3"/>
                  <a:gd name="T11" fmla="*/ 0 h 4"/>
                  <a:gd name="T12" fmla="*/ 0 w 3"/>
                  <a:gd name="T13" fmla="*/ 3 h 4"/>
                  <a:gd name="T14" fmla="*/ 1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3839" y="2195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1 h 4"/>
                  <a:gd name="T6" fmla="*/ 0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1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57"/>
              <p:cNvSpPr/>
              <p:nvPr/>
            </p:nvSpPr>
            <p:spPr bwMode="auto">
              <a:xfrm>
                <a:off x="3796" y="2155"/>
                <a:ext cx="10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3 w 4"/>
                  <a:gd name="T9" fmla="*/ 4 h 4"/>
                  <a:gd name="T10" fmla="*/ 4 w 4"/>
                  <a:gd name="T11" fmla="*/ 2 h 4"/>
                  <a:gd name="T12" fmla="*/ 4 w 4"/>
                  <a:gd name="T13" fmla="*/ 2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3877" y="2155"/>
                <a:ext cx="10" cy="10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0 w 4"/>
                  <a:gd name="T7" fmla="*/ 2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3813" y="2127"/>
                <a:ext cx="33" cy="38"/>
              </a:xfrm>
              <a:custGeom>
                <a:avLst/>
                <a:gdLst>
                  <a:gd name="T0" fmla="*/ 11 w 13"/>
                  <a:gd name="T1" fmla="*/ 0 h 15"/>
                  <a:gd name="T2" fmla="*/ 10 w 13"/>
                  <a:gd name="T3" fmla="*/ 2 h 15"/>
                  <a:gd name="T4" fmla="*/ 10 w 13"/>
                  <a:gd name="T5" fmla="*/ 11 h 15"/>
                  <a:gd name="T6" fmla="*/ 9 w 13"/>
                  <a:gd name="T7" fmla="*/ 12 h 15"/>
                  <a:gd name="T8" fmla="*/ 2 w 13"/>
                  <a:gd name="T9" fmla="*/ 12 h 15"/>
                  <a:gd name="T10" fmla="*/ 0 w 13"/>
                  <a:gd name="T11" fmla="*/ 14 h 15"/>
                  <a:gd name="T12" fmla="*/ 2 w 13"/>
                  <a:gd name="T13" fmla="*/ 15 h 15"/>
                  <a:gd name="T14" fmla="*/ 11 w 13"/>
                  <a:gd name="T15" fmla="*/ 15 h 15"/>
                  <a:gd name="T16" fmla="*/ 12 w 13"/>
                  <a:gd name="T17" fmla="*/ 15 h 15"/>
                  <a:gd name="T18" fmla="*/ 12 w 13"/>
                  <a:gd name="T19" fmla="*/ 15 h 15"/>
                  <a:gd name="T20" fmla="*/ 13 w 13"/>
                  <a:gd name="T21" fmla="*/ 13 h 15"/>
                  <a:gd name="T22" fmla="*/ 13 w 13"/>
                  <a:gd name="T23" fmla="*/ 2 h 15"/>
                  <a:gd name="T24" fmla="*/ 11 w 13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5">
                    <a:moveTo>
                      <a:pt x="11" y="0"/>
                    </a:moveTo>
                    <a:cubicBezTo>
                      <a:pt x="10" y="0"/>
                      <a:pt x="10" y="1"/>
                      <a:pt x="10" y="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721209" y="2847941"/>
              <a:ext cx="3246544" cy="705747"/>
              <a:chOff x="6095999" y="2039788"/>
              <a:chExt cx="3246121" cy="705910"/>
            </a:xfrm>
          </p:grpSpPr>
          <p:sp>
            <p:nvSpPr>
              <p:cNvPr id="41" name="任意多边形 40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5848084" y="2223055"/>
            <a:ext cx="3246544" cy="705747"/>
            <a:chOff x="4721209" y="3841304"/>
            <a:chExt cx="3246544" cy="705747"/>
          </a:xfrm>
        </p:grpSpPr>
        <p:sp>
          <p:nvSpPr>
            <p:cNvPr id="52" name="任意多边形 51"/>
            <p:cNvSpPr/>
            <p:nvPr/>
          </p:nvSpPr>
          <p:spPr>
            <a:xfrm>
              <a:off x="4820097" y="3928621"/>
              <a:ext cx="946457" cy="528576"/>
            </a:xfrm>
            <a:custGeom>
              <a:avLst/>
              <a:gdLst>
                <a:gd name="connsiteX0" fmla="*/ 264349 w 1524184"/>
                <a:gd name="connsiteY0" fmla="*/ 0 h 528698"/>
                <a:gd name="connsiteX1" fmla="*/ 1524184 w 1524184"/>
                <a:gd name="connsiteY1" fmla="*/ 0 h 528698"/>
                <a:gd name="connsiteX2" fmla="*/ 1524184 w 1524184"/>
                <a:gd name="connsiteY2" fmla="*/ 528698 h 528698"/>
                <a:gd name="connsiteX3" fmla="*/ 264349 w 1524184"/>
                <a:gd name="connsiteY3" fmla="*/ 528698 h 528698"/>
                <a:gd name="connsiteX4" fmla="*/ 0 w 1524184"/>
                <a:gd name="connsiteY4" fmla="*/ 264349 h 528698"/>
                <a:gd name="connsiteX5" fmla="*/ 264349 w 1524184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184" h="528698">
                  <a:moveTo>
                    <a:pt x="264349" y="0"/>
                  </a:moveTo>
                  <a:lnTo>
                    <a:pt x="1524184" y="0"/>
                  </a:lnTo>
                  <a:lnTo>
                    <a:pt x="1524184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3" name="Group 62"/>
            <p:cNvGrpSpPr>
              <a:grpSpLocks noChangeAspect="1"/>
            </p:cNvGrpSpPr>
            <p:nvPr/>
          </p:nvGrpSpPr>
          <p:grpSpPr bwMode="auto">
            <a:xfrm>
              <a:off x="5187856" y="4045815"/>
              <a:ext cx="349498" cy="278957"/>
              <a:chOff x="3775" y="2110"/>
              <a:chExt cx="129" cy="103"/>
            </a:xfrm>
            <a:solidFill>
              <a:schemeClr val="bg1"/>
            </a:solidFill>
            <a:effectLst/>
          </p:grpSpPr>
          <p:sp>
            <p:nvSpPr>
              <p:cNvPr id="58" name="Freeform 63"/>
              <p:cNvSpPr/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64"/>
              <p:cNvSpPr/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65"/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721209" y="3841304"/>
              <a:ext cx="3246544" cy="705747"/>
              <a:chOff x="6095999" y="2039788"/>
              <a:chExt cx="3246121" cy="705910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861893" y="3165118"/>
            <a:ext cx="3246544" cy="705747"/>
            <a:chOff x="4721209" y="4895918"/>
            <a:chExt cx="3246544" cy="705747"/>
          </a:xfrm>
        </p:grpSpPr>
        <p:sp>
          <p:nvSpPr>
            <p:cNvPr id="62" name="任意多边形 61"/>
            <p:cNvSpPr/>
            <p:nvPr/>
          </p:nvSpPr>
          <p:spPr>
            <a:xfrm>
              <a:off x="4820099" y="4997341"/>
              <a:ext cx="946456" cy="528576"/>
            </a:xfrm>
            <a:custGeom>
              <a:avLst/>
              <a:gdLst>
                <a:gd name="connsiteX0" fmla="*/ 264349 w 1334863"/>
                <a:gd name="connsiteY0" fmla="*/ 0 h 528698"/>
                <a:gd name="connsiteX1" fmla="*/ 1334863 w 1334863"/>
                <a:gd name="connsiteY1" fmla="*/ 0 h 528698"/>
                <a:gd name="connsiteX2" fmla="*/ 1334863 w 1334863"/>
                <a:gd name="connsiteY2" fmla="*/ 528698 h 528698"/>
                <a:gd name="connsiteX3" fmla="*/ 264349 w 1334863"/>
                <a:gd name="connsiteY3" fmla="*/ 528698 h 528698"/>
                <a:gd name="connsiteX4" fmla="*/ 0 w 1334863"/>
                <a:gd name="connsiteY4" fmla="*/ 264349 h 528698"/>
                <a:gd name="connsiteX5" fmla="*/ 264349 w 133486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863" h="528698">
                  <a:moveTo>
                    <a:pt x="264349" y="0"/>
                  </a:moveTo>
                  <a:lnTo>
                    <a:pt x="1334863" y="0"/>
                  </a:lnTo>
                  <a:lnTo>
                    <a:pt x="133486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63" name="Group 68"/>
            <p:cNvGrpSpPr>
              <a:grpSpLocks noChangeAspect="1"/>
            </p:cNvGrpSpPr>
            <p:nvPr/>
          </p:nvGrpSpPr>
          <p:grpSpPr bwMode="auto">
            <a:xfrm>
              <a:off x="5188705" y="5093689"/>
              <a:ext cx="311766" cy="300280"/>
              <a:chOff x="3770" y="2095"/>
              <a:chExt cx="137" cy="132"/>
            </a:xfrm>
            <a:solidFill>
              <a:schemeClr val="bg1"/>
            </a:solidFill>
            <a:effectLst/>
          </p:grpSpPr>
          <p:sp>
            <p:nvSpPr>
              <p:cNvPr id="68" name="Freeform 69"/>
              <p:cNvSpPr/>
              <p:nvPr/>
            </p:nvSpPr>
            <p:spPr bwMode="auto">
              <a:xfrm>
                <a:off x="3770" y="2190"/>
                <a:ext cx="137" cy="37"/>
              </a:xfrm>
              <a:custGeom>
                <a:avLst/>
                <a:gdLst>
                  <a:gd name="T0" fmla="*/ 52 w 55"/>
                  <a:gd name="T1" fmla="*/ 6 h 15"/>
                  <a:gd name="T2" fmla="*/ 38 w 55"/>
                  <a:gd name="T3" fmla="*/ 6 h 15"/>
                  <a:gd name="T4" fmla="*/ 37 w 55"/>
                  <a:gd name="T5" fmla="*/ 6 h 15"/>
                  <a:gd name="T6" fmla="*/ 37 w 55"/>
                  <a:gd name="T7" fmla="*/ 3 h 15"/>
                  <a:gd name="T8" fmla="*/ 37 w 55"/>
                  <a:gd name="T9" fmla="*/ 1 h 15"/>
                  <a:gd name="T10" fmla="*/ 35 w 55"/>
                  <a:gd name="T11" fmla="*/ 0 h 15"/>
                  <a:gd name="T12" fmla="*/ 20 w 55"/>
                  <a:gd name="T13" fmla="*/ 0 h 15"/>
                  <a:gd name="T14" fmla="*/ 18 w 55"/>
                  <a:gd name="T15" fmla="*/ 3 h 15"/>
                  <a:gd name="T16" fmla="*/ 18 w 55"/>
                  <a:gd name="T17" fmla="*/ 6 h 15"/>
                  <a:gd name="T18" fmla="*/ 18 w 55"/>
                  <a:gd name="T19" fmla="*/ 6 h 15"/>
                  <a:gd name="T20" fmla="*/ 3 w 55"/>
                  <a:gd name="T21" fmla="*/ 6 h 15"/>
                  <a:gd name="T22" fmla="*/ 0 w 55"/>
                  <a:gd name="T23" fmla="*/ 8 h 15"/>
                  <a:gd name="T24" fmla="*/ 0 w 55"/>
                  <a:gd name="T25" fmla="*/ 14 h 15"/>
                  <a:gd name="T26" fmla="*/ 1 w 55"/>
                  <a:gd name="T27" fmla="*/ 15 h 15"/>
                  <a:gd name="T28" fmla="*/ 2 w 55"/>
                  <a:gd name="T29" fmla="*/ 14 h 15"/>
                  <a:gd name="T30" fmla="*/ 2 w 55"/>
                  <a:gd name="T31" fmla="*/ 8 h 15"/>
                  <a:gd name="T32" fmla="*/ 3 w 55"/>
                  <a:gd name="T33" fmla="*/ 8 h 15"/>
                  <a:gd name="T34" fmla="*/ 18 w 55"/>
                  <a:gd name="T35" fmla="*/ 8 h 15"/>
                  <a:gd name="T36" fmla="*/ 18 w 55"/>
                  <a:gd name="T37" fmla="*/ 8 h 15"/>
                  <a:gd name="T38" fmla="*/ 18 w 55"/>
                  <a:gd name="T39" fmla="*/ 9 h 15"/>
                  <a:gd name="T40" fmla="*/ 19 w 55"/>
                  <a:gd name="T41" fmla="*/ 9 h 15"/>
                  <a:gd name="T42" fmla="*/ 20 w 55"/>
                  <a:gd name="T43" fmla="*/ 9 h 15"/>
                  <a:gd name="T44" fmla="*/ 20 w 55"/>
                  <a:gd name="T45" fmla="*/ 8 h 15"/>
                  <a:gd name="T46" fmla="*/ 20 w 55"/>
                  <a:gd name="T47" fmla="*/ 3 h 15"/>
                  <a:gd name="T48" fmla="*/ 20 w 55"/>
                  <a:gd name="T49" fmla="*/ 2 h 15"/>
                  <a:gd name="T50" fmla="*/ 35 w 55"/>
                  <a:gd name="T51" fmla="*/ 2 h 15"/>
                  <a:gd name="T52" fmla="*/ 35 w 55"/>
                  <a:gd name="T53" fmla="*/ 3 h 15"/>
                  <a:gd name="T54" fmla="*/ 35 w 55"/>
                  <a:gd name="T55" fmla="*/ 8 h 15"/>
                  <a:gd name="T56" fmla="*/ 36 w 55"/>
                  <a:gd name="T57" fmla="*/ 9 h 15"/>
                  <a:gd name="T58" fmla="*/ 36 w 55"/>
                  <a:gd name="T59" fmla="*/ 9 h 15"/>
                  <a:gd name="T60" fmla="*/ 37 w 55"/>
                  <a:gd name="T61" fmla="*/ 9 h 15"/>
                  <a:gd name="T62" fmla="*/ 37 w 55"/>
                  <a:gd name="T63" fmla="*/ 8 h 15"/>
                  <a:gd name="T64" fmla="*/ 38 w 55"/>
                  <a:gd name="T65" fmla="*/ 8 h 15"/>
                  <a:gd name="T66" fmla="*/ 52 w 55"/>
                  <a:gd name="T67" fmla="*/ 8 h 15"/>
                  <a:gd name="T68" fmla="*/ 53 w 55"/>
                  <a:gd name="T69" fmla="*/ 8 h 15"/>
                  <a:gd name="T70" fmla="*/ 53 w 55"/>
                  <a:gd name="T71" fmla="*/ 14 h 15"/>
                  <a:gd name="T72" fmla="*/ 54 w 55"/>
                  <a:gd name="T73" fmla="*/ 15 h 15"/>
                  <a:gd name="T74" fmla="*/ 55 w 55"/>
                  <a:gd name="T75" fmla="*/ 14 h 15"/>
                  <a:gd name="T76" fmla="*/ 55 w 55"/>
                  <a:gd name="T77" fmla="*/ 8 h 15"/>
                  <a:gd name="T78" fmla="*/ 52 w 55"/>
                  <a:gd name="T7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5" h="15">
                    <a:moveTo>
                      <a:pt x="52" y="6"/>
                    </a:move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1"/>
                      <a:pt x="37" y="1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8" y="1"/>
                      <a:pt x="18" y="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7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1" y="15"/>
                      <a:pt x="1" y="15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5" y="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8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5"/>
                      <a:pt x="54" y="15"/>
                    </a:cubicBezTo>
                    <a:cubicBezTo>
                      <a:pt x="54" y="15"/>
                      <a:pt x="55" y="14"/>
                      <a:pt x="55" y="14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5" y="7"/>
                      <a:pt x="54" y="6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70"/>
              <p:cNvSpPr/>
              <p:nvPr/>
            </p:nvSpPr>
            <p:spPr bwMode="auto">
              <a:xfrm>
                <a:off x="3820" y="2118"/>
                <a:ext cx="37" cy="69"/>
              </a:xfrm>
              <a:custGeom>
                <a:avLst/>
                <a:gdLst>
                  <a:gd name="T0" fmla="*/ 2 w 15"/>
                  <a:gd name="T1" fmla="*/ 14 h 28"/>
                  <a:gd name="T2" fmla="*/ 3 w 15"/>
                  <a:gd name="T3" fmla="*/ 13 h 28"/>
                  <a:gd name="T4" fmla="*/ 3 w 15"/>
                  <a:gd name="T5" fmla="*/ 8 h 28"/>
                  <a:gd name="T6" fmla="*/ 4 w 15"/>
                  <a:gd name="T7" fmla="*/ 4 h 28"/>
                  <a:gd name="T8" fmla="*/ 4 w 15"/>
                  <a:gd name="T9" fmla="*/ 4 h 28"/>
                  <a:gd name="T10" fmla="*/ 4 w 15"/>
                  <a:gd name="T11" fmla="*/ 12 h 28"/>
                  <a:gd name="T12" fmla="*/ 4 w 15"/>
                  <a:gd name="T13" fmla="*/ 13 h 28"/>
                  <a:gd name="T14" fmla="*/ 4 w 15"/>
                  <a:gd name="T15" fmla="*/ 26 h 28"/>
                  <a:gd name="T16" fmla="*/ 5 w 15"/>
                  <a:gd name="T17" fmla="*/ 28 h 28"/>
                  <a:gd name="T18" fmla="*/ 5 w 15"/>
                  <a:gd name="T19" fmla="*/ 28 h 28"/>
                  <a:gd name="T20" fmla="*/ 5 w 15"/>
                  <a:gd name="T21" fmla="*/ 28 h 28"/>
                  <a:gd name="T22" fmla="*/ 7 w 15"/>
                  <a:gd name="T23" fmla="*/ 26 h 28"/>
                  <a:gd name="T24" fmla="*/ 7 w 15"/>
                  <a:gd name="T25" fmla="*/ 14 h 28"/>
                  <a:gd name="T26" fmla="*/ 8 w 15"/>
                  <a:gd name="T27" fmla="*/ 14 h 28"/>
                  <a:gd name="T28" fmla="*/ 8 w 15"/>
                  <a:gd name="T29" fmla="*/ 26 h 28"/>
                  <a:gd name="T30" fmla="*/ 10 w 15"/>
                  <a:gd name="T31" fmla="*/ 28 h 28"/>
                  <a:gd name="T32" fmla="*/ 10 w 15"/>
                  <a:gd name="T33" fmla="*/ 28 h 28"/>
                  <a:gd name="T34" fmla="*/ 10 w 15"/>
                  <a:gd name="T35" fmla="*/ 28 h 28"/>
                  <a:gd name="T36" fmla="*/ 12 w 15"/>
                  <a:gd name="T37" fmla="*/ 26 h 28"/>
                  <a:gd name="T38" fmla="*/ 12 w 15"/>
                  <a:gd name="T39" fmla="*/ 13 h 28"/>
                  <a:gd name="T40" fmla="*/ 12 w 15"/>
                  <a:gd name="T41" fmla="*/ 12 h 28"/>
                  <a:gd name="T42" fmla="*/ 12 w 15"/>
                  <a:gd name="T43" fmla="*/ 4 h 28"/>
                  <a:gd name="T44" fmla="*/ 12 w 15"/>
                  <a:gd name="T45" fmla="*/ 4 h 28"/>
                  <a:gd name="T46" fmla="*/ 12 w 15"/>
                  <a:gd name="T47" fmla="*/ 8 h 28"/>
                  <a:gd name="T48" fmla="*/ 12 w 15"/>
                  <a:gd name="T49" fmla="*/ 13 h 28"/>
                  <a:gd name="T50" fmla="*/ 14 w 15"/>
                  <a:gd name="T51" fmla="*/ 14 h 28"/>
                  <a:gd name="T52" fmla="*/ 15 w 15"/>
                  <a:gd name="T53" fmla="*/ 13 h 28"/>
                  <a:gd name="T54" fmla="*/ 15 w 15"/>
                  <a:gd name="T55" fmla="*/ 8 h 28"/>
                  <a:gd name="T56" fmla="*/ 13 w 15"/>
                  <a:gd name="T57" fmla="*/ 1 h 28"/>
                  <a:gd name="T58" fmla="*/ 10 w 15"/>
                  <a:gd name="T59" fmla="*/ 0 h 28"/>
                  <a:gd name="T60" fmla="*/ 10 w 15"/>
                  <a:gd name="T61" fmla="*/ 0 h 28"/>
                  <a:gd name="T62" fmla="*/ 10 w 15"/>
                  <a:gd name="T63" fmla="*/ 0 h 28"/>
                  <a:gd name="T64" fmla="*/ 10 w 15"/>
                  <a:gd name="T65" fmla="*/ 0 h 28"/>
                  <a:gd name="T66" fmla="*/ 8 w 15"/>
                  <a:gd name="T67" fmla="*/ 4 h 28"/>
                  <a:gd name="T68" fmla="*/ 8 w 15"/>
                  <a:gd name="T69" fmla="*/ 1 h 28"/>
                  <a:gd name="T70" fmla="*/ 8 w 15"/>
                  <a:gd name="T71" fmla="*/ 1 h 28"/>
                  <a:gd name="T72" fmla="*/ 8 w 15"/>
                  <a:gd name="T73" fmla="*/ 0 h 28"/>
                  <a:gd name="T74" fmla="*/ 8 w 15"/>
                  <a:gd name="T75" fmla="*/ 0 h 28"/>
                  <a:gd name="T76" fmla="*/ 7 w 15"/>
                  <a:gd name="T77" fmla="*/ 0 h 28"/>
                  <a:gd name="T78" fmla="*/ 7 w 15"/>
                  <a:gd name="T79" fmla="*/ 0 h 28"/>
                  <a:gd name="T80" fmla="*/ 7 w 15"/>
                  <a:gd name="T81" fmla="*/ 1 h 28"/>
                  <a:gd name="T82" fmla="*/ 7 w 15"/>
                  <a:gd name="T83" fmla="*/ 1 h 28"/>
                  <a:gd name="T84" fmla="*/ 7 w 15"/>
                  <a:gd name="T85" fmla="*/ 4 h 28"/>
                  <a:gd name="T86" fmla="*/ 6 w 15"/>
                  <a:gd name="T87" fmla="*/ 0 h 28"/>
                  <a:gd name="T88" fmla="*/ 6 w 15"/>
                  <a:gd name="T89" fmla="*/ 0 h 28"/>
                  <a:gd name="T90" fmla="*/ 6 w 15"/>
                  <a:gd name="T91" fmla="*/ 0 h 28"/>
                  <a:gd name="T92" fmla="*/ 5 w 15"/>
                  <a:gd name="T93" fmla="*/ 0 h 28"/>
                  <a:gd name="T94" fmla="*/ 2 w 15"/>
                  <a:gd name="T95" fmla="*/ 1 h 28"/>
                  <a:gd name="T96" fmla="*/ 0 w 15"/>
                  <a:gd name="T97" fmla="*/ 8 h 28"/>
                  <a:gd name="T98" fmla="*/ 0 w 15"/>
                  <a:gd name="T99" fmla="*/ 13 h 28"/>
                  <a:gd name="T100" fmla="*/ 2 w 15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" h="28">
                    <a:moveTo>
                      <a:pt x="2" y="14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0"/>
                      <a:pt x="3" y="8"/>
                    </a:cubicBezTo>
                    <a:cubicBezTo>
                      <a:pt x="3" y="7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7" y="27"/>
                      <a:pt x="7" y="2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7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7"/>
                      <a:pt x="12" y="8"/>
                    </a:cubicBezTo>
                    <a:cubicBezTo>
                      <a:pt x="13" y="10"/>
                      <a:pt x="12" y="13"/>
                      <a:pt x="12" y="13"/>
                    </a:cubicBezTo>
                    <a:cubicBezTo>
                      <a:pt x="12" y="14"/>
                      <a:pt x="13" y="14"/>
                      <a:pt x="14" y="14"/>
                    </a:cubicBezTo>
                    <a:cubicBezTo>
                      <a:pt x="15" y="14"/>
                      <a:pt x="15" y="14"/>
                      <a:pt x="15" y="13"/>
                    </a:cubicBezTo>
                    <a:cubicBezTo>
                      <a:pt x="15" y="13"/>
                      <a:pt x="15" y="10"/>
                      <a:pt x="15" y="8"/>
                    </a:cubicBezTo>
                    <a:cubicBezTo>
                      <a:pt x="15" y="3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2"/>
                      <a:pt x="8" y="4"/>
                    </a:cubicBezTo>
                    <a:cubicBezTo>
                      <a:pt x="8" y="3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6" y="2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1" y="3"/>
                      <a:pt x="0" y="8"/>
                    </a:cubicBezTo>
                    <a:cubicBezTo>
                      <a:pt x="0" y="10"/>
                      <a:pt x="0" y="13"/>
                      <a:pt x="0" y="13"/>
                    </a:cubicBezTo>
                    <a:cubicBezTo>
                      <a:pt x="1" y="14"/>
                      <a:pt x="1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71"/>
              <p:cNvSpPr/>
              <p:nvPr/>
            </p:nvSpPr>
            <p:spPr bwMode="auto">
              <a:xfrm>
                <a:off x="3830" y="2095"/>
                <a:ext cx="17" cy="20"/>
              </a:xfrm>
              <a:custGeom>
                <a:avLst/>
                <a:gdLst>
                  <a:gd name="T0" fmla="*/ 1 w 7"/>
                  <a:gd name="T1" fmla="*/ 5 h 8"/>
                  <a:gd name="T2" fmla="*/ 4 w 7"/>
                  <a:gd name="T3" fmla="*/ 8 h 8"/>
                  <a:gd name="T4" fmla="*/ 7 w 7"/>
                  <a:gd name="T5" fmla="*/ 5 h 8"/>
                  <a:gd name="T6" fmla="*/ 7 w 7"/>
                  <a:gd name="T7" fmla="*/ 4 h 8"/>
                  <a:gd name="T8" fmla="*/ 7 w 7"/>
                  <a:gd name="T9" fmla="*/ 4 h 8"/>
                  <a:gd name="T10" fmla="*/ 4 w 7"/>
                  <a:gd name="T11" fmla="*/ 0 h 8"/>
                  <a:gd name="T12" fmla="*/ 1 w 7"/>
                  <a:gd name="T13" fmla="*/ 4 h 8"/>
                  <a:gd name="T14" fmla="*/ 0 w 7"/>
                  <a:gd name="T15" fmla="*/ 4 h 8"/>
                  <a:gd name="T16" fmla="*/ 1 w 7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1" y="5"/>
                    </a:moveTo>
                    <a:cubicBezTo>
                      <a:pt x="1" y="7"/>
                      <a:pt x="2" y="8"/>
                      <a:pt x="4" y="8"/>
                    </a:cubicBezTo>
                    <a:cubicBezTo>
                      <a:pt x="5" y="8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4" y="0"/>
                    </a:cubicBezTo>
                    <a:cubicBezTo>
                      <a:pt x="2" y="0"/>
                      <a:pt x="1" y="2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72"/>
              <p:cNvSpPr/>
              <p:nvPr/>
            </p:nvSpPr>
            <p:spPr bwMode="auto">
              <a:xfrm>
                <a:off x="3867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3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8 w 14"/>
                  <a:gd name="T61" fmla="*/ 0 h 26"/>
                  <a:gd name="T62" fmla="*/ 8 w 14"/>
                  <a:gd name="T63" fmla="*/ 0 h 26"/>
                  <a:gd name="T64" fmla="*/ 8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1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3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3"/>
              <p:cNvSpPr/>
              <p:nvPr/>
            </p:nvSpPr>
            <p:spPr bwMode="auto">
              <a:xfrm>
                <a:off x="3875" y="2115"/>
                <a:ext cx="17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6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4"/>
              <p:cNvSpPr/>
              <p:nvPr/>
            </p:nvSpPr>
            <p:spPr bwMode="auto">
              <a:xfrm>
                <a:off x="3778" y="2135"/>
                <a:ext cx="35" cy="65"/>
              </a:xfrm>
              <a:custGeom>
                <a:avLst/>
                <a:gdLst>
                  <a:gd name="T0" fmla="*/ 1 w 14"/>
                  <a:gd name="T1" fmla="*/ 13 h 26"/>
                  <a:gd name="T2" fmla="*/ 2 w 14"/>
                  <a:gd name="T3" fmla="*/ 12 h 26"/>
                  <a:gd name="T4" fmla="*/ 2 w 14"/>
                  <a:gd name="T5" fmla="*/ 8 h 26"/>
                  <a:gd name="T6" fmla="*/ 3 w 14"/>
                  <a:gd name="T7" fmla="*/ 4 h 26"/>
                  <a:gd name="T8" fmla="*/ 3 w 14"/>
                  <a:gd name="T9" fmla="*/ 4 h 26"/>
                  <a:gd name="T10" fmla="*/ 3 w 14"/>
                  <a:gd name="T11" fmla="*/ 11 h 26"/>
                  <a:gd name="T12" fmla="*/ 3 w 14"/>
                  <a:gd name="T13" fmla="*/ 12 h 26"/>
                  <a:gd name="T14" fmla="*/ 3 w 14"/>
                  <a:gd name="T15" fmla="*/ 24 h 26"/>
                  <a:gd name="T16" fmla="*/ 5 w 14"/>
                  <a:gd name="T17" fmla="*/ 26 h 26"/>
                  <a:gd name="T18" fmla="*/ 5 w 14"/>
                  <a:gd name="T19" fmla="*/ 26 h 26"/>
                  <a:gd name="T20" fmla="*/ 5 w 14"/>
                  <a:gd name="T21" fmla="*/ 26 h 26"/>
                  <a:gd name="T22" fmla="*/ 6 w 14"/>
                  <a:gd name="T23" fmla="*/ 24 h 26"/>
                  <a:gd name="T24" fmla="*/ 6 w 14"/>
                  <a:gd name="T25" fmla="*/ 13 h 26"/>
                  <a:gd name="T26" fmla="*/ 7 w 14"/>
                  <a:gd name="T27" fmla="*/ 13 h 26"/>
                  <a:gd name="T28" fmla="*/ 7 w 14"/>
                  <a:gd name="T29" fmla="*/ 24 h 26"/>
                  <a:gd name="T30" fmla="*/ 9 w 14"/>
                  <a:gd name="T31" fmla="*/ 26 h 26"/>
                  <a:gd name="T32" fmla="*/ 9 w 14"/>
                  <a:gd name="T33" fmla="*/ 26 h 26"/>
                  <a:gd name="T34" fmla="*/ 9 w 14"/>
                  <a:gd name="T35" fmla="*/ 26 h 26"/>
                  <a:gd name="T36" fmla="*/ 10 w 14"/>
                  <a:gd name="T37" fmla="*/ 24 h 26"/>
                  <a:gd name="T38" fmla="*/ 10 w 14"/>
                  <a:gd name="T39" fmla="*/ 12 h 26"/>
                  <a:gd name="T40" fmla="*/ 10 w 14"/>
                  <a:gd name="T41" fmla="*/ 11 h 26"/>
                  <a:gd name="T42" fmla="*/ 10 w 14"/>
                  <a:gd name="T43" fmla="*/ 4 h 26"/>
                  <a:gd name="T44" fmla="*/ 10 w 14"/>
                  <a:gd name="T45" fmla="*/ 4 h 26"/>
                  <a:gd name="T46" fmla="*/ 11 w 14"/>
                  <a:gd name="T47" fmla="*/ 8 h 26"/>
                  <a:gd name="T48" fmla="*/ 11 w 14"/>
                  <a:gd name="T49" fmla="*/ 12 h 26"/>
                  <a:gd name="T50" fmla="*/ 12 w 14"/>
                  <a:gd name="T51" fmla="*/ 13 h 26"/>
                  <a:gd name="T52" fmla="*/ 13 w 14"/>
                  <a:gd name="T53" fmla="*/ 12 h 26"/>
                  <a:gd name="T54" fmla="*/ 14 w 14"/>
                  <a:gd name="T55" fmla="*/ 7 h 26"/>
                  <a:gd name="T56" fmla="*/ 12 w 14"/>
                  <a:gd name="T57" fmla="*/ 1 h 26"/>
                  <a:gd name="T58" fmla="*/ 9 w 14"/>
                  <a:gd name="T59" fmla="*/ 0 h 26"/>
                  <a:gd name="T60" fmla="*/ 9 w 14"/>
                  <a:gd name="T61" fmla="*/ 0 h 26"/>
                  <a:gd name="T62" fmla="*/ 9 w 14"/>
                  <a:gd name="T63" fmla="*/ 0 h 26"/>
                  <a:gd name="T64" fmla="*/ 9 w 14"/>
                  <a:gd name="T65" fmla="*/ 0 h 26"/>
                  <a:gd name="T66" fmla="*/ 7 w 14"/>
                  <a:gd name="T67" fmla="*/ 3 h 26"/>
                  <a:gd name="T68" fmla="*/ 7 w 14"/>
                  <a:gd name="T69" fmla="*/ 1 h 26"/>
                  <a:gd name="T70" fmla="*/ 7 w 14"/>
                  <a:gd name="T71" fmla="*/ 0 h 26"/>
                  <a:gd name="T72" fmla="*/ 7 w 14"/>
                  <a:gd name="T73" fmla="*/ 0 h 26"/>
                  <a:gd name="T74" fmla="*/ 7 w 14"/>
                  <a:gd name="T75" fmla="*/ 0 h 26"/>
                  <a:gd name="T76" fmla="*/ 6 w 14"/>
                  <a:gd name="T77" fmla="*/ 0 h 26"/>
                  <a:gd name="T78" fmla="*/ 6 w 14"/>
                  <a:gd name="T79" fmla="*/ 0 h 26"/>
                  <a:gd name="T80" fmla="*/ 6 w 14"/>
                  <a:gd name="T81" fmla="*/ 0 h 26"/>
                  <a:gd name="T82" fmla="*/ 6 w 14"/>
                  <a:gd name="T83" fmla="*/ 1 h 26"/>
                  <a:gd name="T84" fmla="*/ 6 w 14"/>
                  <a:gd name="T85" fmla="*/ 3 h 26"/>
                  <a:gd name="T86" fmla="*/ 5 w 14"/>
                  <a:gd name="T87" fmla="*/ 0 h 26"/>
                  <a:gd name="T88" fmla="*/ 5 w 14"/>
                  <a:gd name="T89" fmla="*/ 0 h 26"/>
                  <a:gd name="T90" fmla="*/ 5 w 14"/>
                  <a:gd name="T91" fmla="*/ 0 h 26"/>
                  <a:gd name="T92" fmla="*/ 4 w 14"/>
                  <a:gd name="T93" fmla="*/ 0 h 26"/>
                  <a:gd name="T94" fmla="*/ 2 w 14"/>
                  <a:gd name="T95" fmla="*/ 1 h 26"/>
                  <a:gd name="T96" fmla="*/ 0 w 14"/>
                  <a:gd name="T97" fmla="*/ 7 h 26"/>
                  <a:gd name="T98" fmla="*/ 0 w 14"/>
                  <a:gd name="T99" fmla="*/ 12 h 26"/>
                  <a:gd name="T100" fmla="*/ 1 w 14"/>
                  <a:gd name="T101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6">
                    <a:moveTo>
                      <a:pt x="1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2" y="12"/>
                      <a:pt x="2" y="10"/>
                      <a:pt x="2" y="8"/>
                    </a:cubicBezTo>
                    <a:cubicBezTo>
                      <a:pt x="2" y="6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4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0" y="25"/>
                      <a:pt x="10" y="2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6"/>
                      <a:pt x="11" y="8"/>
                    </a:cubicBezTo>
                    <a:cubicBezTo>
                      <a:pt x="11" y="10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2" y="13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4" y="9"/>
                      <a:pt x="14" y="7"/>
                    </a:cubicBezTo>
                    <a:cubicBezTo>
                      <a:pt x="13" y="3"/>
                      <a:pt x="12" y="1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8" y="2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5" y="2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7"/>
                    </a:cubicBezTo>
                    <a:cubicBezTo>
                      <a:pt x="0" y="9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5"/>
              <p:cNvSpPr/>
              <p:nvPr/>
            </p:nvSpPr>
            <p:spPr bwMode="auto">
              <a:xfrm>
                <a:off x="3785" y="2115"/>
                <a:ext cx="18" cy="18"/>
              </a:xfrm>
              <a:custGeom>
                <a:avLst/>
                <a:gdLst>
                  <a:gd name="T0" fmla="*/ 1 w 7"/>
                  <a:gd name="T1" fmla="*/ 5 h 7"/>
                  <a:gd name="T2" fmla="*/ 4 w 7"/>
                  <a:gd name="T3" fmla="*/ 7 h 7"/>
                  <a:gd name="T4" fmla="*/ 6 w 7"/>
                  <a:gd name="T5" fmla="*/ 4 h 7"/>
                  <a:gd name="T6" fmla="*/ 7 w 7"/>
                  <a:gd name="T7" fmla="*/ 3 h 7"/>
                  <a:gd name="T8" fmla="*/ 7 w 7"/>
                  <a:gd name="T9" fmla="*/ 3 h 7"/>
                  <a:gd name="T10" fmla="*/ 4 w 7"/>
                  <a:gd name="T11" fmla="*/ 0 h 7"/>
                  <a:gd name="T12" fmla="*/ 1 w 7"/>
                  <a:gd name="T13" fmla="*/ 3 h 7"/>
                  <a:gd name="T14" fmla="*/ 0 w 7"/>
                  <a:gd name="T15" fmla="*/ 3 h 7"/>
                  <a:gd name="T16" fmla="*/ 1 w 7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1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6" y="6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721209" y="4895918"/>
              <a:ext cx="3246544" cy="705747"/>
              <a:chOff x="6095999" y="2039788"/>
              <a:chExt cx="3246121" cy="705910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5" name="文本框 95"/>
          <p:cNvSpPr txBox="1"/>
          <p:nvPr/>
        </p:nvSpPr>
        <p:spPr>
          <a:xfrm>
            <a:off x="6845046" y="4264272"/>
            <a:ext cx="2274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843494" y="4127151"/>
            <a:ext cx="3246544" cy="705747"/>
            <a:chOff x="4801388" y="3770632"/>
            <a:chExt cx="2434908" cy="529310"/>
          </a:xfrm>
        </p:grpSpPr>
        <p:grpSp>
          <p:nvGrpSpPr>
            <p:cNvPr id="17" name="组合 16"/>
            <p:cNvGrpSpPr/>
            <p:nvPr/>
          </p:nvGrpSpPr>
          <p:grpSpPr>
            <a:xfrm>
              <a:off x="4801388" y="3770632"/>
              <a:ext cx="2434908" cy="529310"/>
              <a:chOff x="4801388" y="3770632"/>
              <a:chExt cx="2434908" cy="529310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4875556" y="3846699"/>
                <a:ext cx="709842" cy="396432"/>
              </a:xfrm>
              <a:custGeom>
                <a:avLst/>
                <a:gdLst>
                  <a:gd name="connsiteX0" fmla="*/ 264349 w 1334863"/>
                  <a:gd name="connsiteY0" fmla="*/ 0 h 528698"/>
                  <a:gd name="connsiteX1" fmla="*/ 1334863 w 1334863"/>
                  <a:gd name="connsiteY1" fmla="*/ 0 h 528698"/>
                  <a:gd name="connsiteX2" fmla="*/ 1334863 w 1334863"/>
                  <a:gd name="connsiteY2" fmla="*/ 528698 h 528698"/>
                  <a:gd name="connsiteX3" fmla="*/ 264349 w 1334863"/>
                  <a:gd name="connsiteY3" fmla="*/ 528698 h 528698"/>
                  <a:gd name="connsiteX4" fmla="*/ 0 w 1334863"/>
                  <a:gd name="connsiteY4" fmla="*/ 264349 h 528698"/>
                  <a:gd name="connsiteX5" fmla="*/ 264349 w 1334863"/>
                  <a:gd name="connsiteY5" fmla="*/ 0 h 52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863" h="528698">
                    <a:moveTo>
                      <a:pt x="264349" y="0"/>
                    </a:moveTo>
                    <a:lnTo>
                      <a:pt x="1334863" y="0"/>
                    </a:lnTo>
                    <a:lnTo>
                      <a:pt x="1334863" y="528698"/>
                    </a:lnTo>
                    <a:lnTo>
                      <a:pt x="264349" y="528698"/>
                    </a:lnTo>
                    <a:cubicBezTo>
                      <a:pt x="118353" y="528698"/>
                      <a:pt x="0" y="410345"/>
                      <a:pt x="0" y="264349"/>
                    </a:cubicBezTo>
                    <a:cubicBezTo>
                      <a:pt x="0" y="118353"/>
                      <a:pt x="118353" y="0"/>
                      <a:pt x="264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4801388" y="3770632"/>
                <a:ext cx="2434908" cy="529310"/>
                <a:chOff x="6095999" y="2039788"/>
                <a:chExt cx="3246121" cy="705910"/>
              </a:xfrm>
            </p:grpSpPr>
            <p:sp>
              <p:nvSpPr>
                <p:cNvPr id="81" name="任意多边形 80"/>
                <p:cNvSpPr/>
                <p:nvPr/>
              </p:nvSpPr>
              <p:spPr>
                <a:xfrm>
                  <a:off x="6096000" y="2039788"/>
                  <a:ext cx="3246120" cy="705910"/>
                </a:xfrm>
                <a:custGeom>
                  <a:avLst/>
                  <a:gdLst>
                    <a:gd name="connsiteX0" fmla="*/ 368297 w 3246120"/>
                    <a:gd name="connsiteY0" fmla="*/ 88606 h 705910"/>
                    <a:gd name="connsiteX1" fmla="*/ 103948 w 3246120"/>
                    <a:gd name="connsiteY1" fmla="*/ 352955 h 705910"/>
                    <a:gd name="connsiteX2" fmla="*/ 368297 w 3246120"/>
                    <a:gd name="connsiteY2" fmla="*/ 617304 h 705910"/>
                    <a:gd name="connsiteX3" fmla="*/ 2887968 w 3246120"/>
                    <a:gd name="connsiteY3" fmla="*/ 617304 h 705910"/>
                    <a:gd name="connsiteX4" fmla="*/ 3152317 w 3246120"/>
                    <a:gd name="connsiteY4" fmla="*/ 352955 h 705910"/>
                    <a:gd name="connsiteX5" fmla="*/ 2887968 w 3246120"/>
                    <a:gd name="connsiteY5" fmla="*/ 88606 h 705910"/>
                    <a:gd name="connsiteX6" fmla="*/ 352955 w 3246120"/>
                    <a:gd name="connsiteY6" fmla="*/ 0 h 705910"/>
                    <a:gd name="connsiteX7" fmla="*/ 2893165 w 3246120"/>
                    <a:gd name="connsiteY7" fmla="*/ 0 h 705910"/>
                    <a:gd name="connsiteX8" fmla="*/ 3246120 w 3246120"/>
                    <a:gd name="connsiteY8" fmla="*/ 352955 h 705910"/>
                    <a:gd name="connsiteX9" fmla="*/ 2893165 w 3246120"/>
                    <a:gd name="connsiteY9" fmla="*/ 705910 h 705910"/>
                    <a:gd name="connsiteX10" fmla="*/ 352955 w 3246120"/>
                    <a:gd name="connsiteY10" fmla="*/ 705910 h 705910"/>
                    <a:gd name="connsiteX11" fmla="*/ 0 w 3246120"/>
                    <a:gd name="connsiteY11" fmla="*/ 352955 h 705910"/>
                    <a:gd name="connsiteX12" fmla="*/ 352955 w 3246120"/>
                    <a:gd name="connsiteY12" fmla="*/ 0 h 70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46120" h="705910">
                      <a:moveTo>
                        <a:pt x="368297" y="88606"/>
                      </a:moveTo>
                      <a:cubicBezTo>
                        <a:pt x="222301" y="88606"/>
                        <a:pt x="103948" y="206959"/>
                        <a:pt x="103948" y="352955"/>
                      </a:cubicBezTo>
                      <a:cubicBezTo>
                        <a:pt x="103948" y="498951"/>
                        <a:pt x="222301" y="617304"/>
                        <a:pt x="368297" y="617304"/>
                      </a:cubicBezTo>
                      <a:lnTo>
                        <a:pt x="2887968" y="617304"/>
                      </a:lnTo>
                      <a:cubicBezTo>
                        <a:pt x="3033964" y="617304"/>
                        <a:pt x="3152317" y="498951"/>
                        <a:pt x="3152317" y="352955"/>
                      </a:cubicBezTo>
                      <a:cubicBezTo>
                        <a:pt x="3152317" y="206959"/>
                        <a:pt x="3033964" y="88606"/>
                        <a:pt x="2887968" y="88606"/>
                      </a:cubicBezTo>
                      <a:close/>
                      <a:moveTo>
                        <a:pt x="352955" y="0"/>
                      </a:moveTo>
                      <a:lnTo>
                        <a:pt x="2893165" y="0"/>
                      </a:lnTo>
                      <a:cubicBezTo>
                        <a:pt x="3088097" y="0"/>
                        <a:pt x="3246120" y="158023"/>
                        <a:pt x="3246120" y="352955"/>
                      </a:cubicBezTo>
                      <a:cubicBezTo>
                        <a:pt x="3246120" y="547887"/>
                        <a:pt x="3088097" y="705910"/>
                        <a:pt x="2893165" y="705910"/>
                      </a:cubicBezTo>
                      <a:lnTo>
                        <a:pt x="352955" y="705910"/>
                      </a:lnTo>
                      <a:cubicBezTo>
                        <a:pt x="158023" y="705910"/>
                        <a:pt x="0" y="547887"/>
                        <a:pt x="0" y="352955"/>
                      </a:cubicBezTo>
                      <a:cubicBezTo>
                        <a:pt x="0" y="158023"/>
                        <a:pt x="158023" y="0"/>
                        <a:pt x="3529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016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>
                  <a:off x="6194875" y="2128394"/>
                  <a:ext cx="3048369" cy="528698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>
                  <a:off x="6095999" y="2039788"/>
                  <a:ext cx="3246120" cy="705910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7" name="组合 96"/>
            <p:cNvGrpSpPr>
              <a:grpSpLocks noChangeAspect="1"/>
            </p:cNvGrpSpPr>
            <p:nvPr/>
          </p:nvGrpSpPr>
          <p:grpSpPr>
            <a:xfrm>
              <a:off x="5148064" y="3939902"/>
              <a:ext cx="247404" cy="220379"/>
              <a:chOff x="12534321" y="-1120753"/>
              <a:chExt cx="472468" cy="420860"/>
            </a:xfrm>
            <a:solidFill>
              <a:schemeClr val="bg1"/>
            </a:solidFill>
          </p:grpSpPr>
          <p:sp>
            <p:nvSpPr>
              <p:cNvPr id="98" name="Freeform 237"/>
              <p:cNvSpPr/>
              <p:nvPr/>
            </p:nvSpPr>
            <p:spPr bwMode="auto">
              <a:xfrm>
                <a:off x="12641911" y="-979298"/>
                <a:ext cx="99406" cy="201077"/>
              </a:xfrm>
              <a:custGeom>
                <a:avLst/>
                <a:gdLst>
                  <a:gd name="T0" fmla="*/ 10 w 36"/>
                  <a:gd name="T1" fmla="*/ 47 h 73"/>
                  <a:gd name="T2" fmla="*/ 18 w 36"/>
                  <a:gd name="T3" fmla="*/ 56 h 73"/>
                  <a:gd name="T4" fmla="*/ 26 w 36"/>
                  <a:gd name="T5" fmla="*/ 49 h 73"/>
                  <a:gd name="T6" fmla="*/ 17 w 36"/>
                  <a:gd name="T7" fmla="*/ 41 h 73"/>
                  <a:gd name="T8" fmla="*/ 6 w 36"/>
                  <a:gd name="T9" fmla="*/ 36 h 73"/>
                  <a:gd name="T10" fmla="*/ 0 w 36"/>
                  <a:gd name="T11" fmla="*/ 24 h 73"/>
                  <a:gd name="T12" fmla="*/ 13 w 36"/>
                  <a:gd name="T13" fmla="*/ 8 h 73"/>
                  <a:gd name="T14" fmla="*/ 13 w 36"/>
                  <a:gd name="T15" fmla="*/ 0 h 73"/>
                  <a:gd name="T16" fmla="*/ 21 w 36"/>
                  <a:gd name="T17" fmla="*/ 0 h 73"/>
                  <a:gd name="T18" fmla="*/ 21 w 36"/>
                  <a:gd name="T19" fmla="*/ 9 h 73"/>
                  <a:gd name="T20" fmla="*/ 26 w 36"/>
                  <a:gd name="T21" fmla="*/ 12 h 73"/>
                  <a:gd name="T22" fmla="*/ 26 w 36"/>
                  <a:gd name="T23" fmla="*/ 9 h 73"/>
                  <a:gd name="T24" fmla="*/ 33 w 36"/>
                  <a:gd name="T25" fmla="*/ 9 h 73"/>
                  <a:gd name="T26" fmla="*/ 33 w 36"/>
                  <a:gd name="T27" fmla="*/ 24 h 73"/>
                  <a:gd name="T28" fmla="*/ 24 w 36"/>
                  <a:gd name="T29" fmla="*/ 24 h 73"/>
                  <a:gd name="T30" fmla="*/ 17 w 36"/>
                  <a:gd name="T31" fmla="*/ 17 h 73"/>
                  <a:gd name="T32" fmla="*/ 10 w 36"/>
                  <a:gd name="T33" fmla="*/ 24 h 73"/>
                  <a:gd name="T34" fmla="*/ 17 w 36"/>
                  <a:gd name="T35" fmla="*/ 31 h 73"/>
                  <a:gd name="T36" fmla="*/ 29 w 36"/>
                  <a:gd name="T37" fmla="*/ 35 h 73"/>
                  <a:gd name="T38" fmla="*/ 36 w 36"/>
                  <a:gd name="T39" fmla="*/ 48 h 73"/>
                  <a:gd name="T40" fmla="*/ 21 w 36"/>
                  <a:gd name="T41" fmla="*/ 65 h 73"/>
                  <a:gd name="T42" fmla="*/ 21 w 36"/>
                  <a:gd name="T43" fmla="*/ 73 h 73"/>
                  <a:gd name="T44" fmla="*/ 13 w 36"/>
                  <a:gd name="T45" fmla="*/ 73 h 73"/>
                  <a:gd name="T46" fmla="*/ 13 w 36"/>
                  <a:gd name="T47" fmla="*/ 63 h 73"/>
                  <a:gd name="T48" fmla="*/ 13 w 36"/>
                  <a:gd name="T49" fmla="*/ 63 h 73"/>
                  <a:gd name="T50" fmla="*/ 8 w 36"/>
                  <a:gd name="T51" fmla="*/ 60 h 73"/>
                  <a:gd name="T52" fmla="*/ 8 w 36"/>
                  <a:gd name="T53" fmla="*/ 63 h 73"/>
                  <a:gd name="T54" fmla="*/ 0 w 36"/>
                  <a:gd name="T55" fmla="*/ 63 h 73"/>
                  <a:gd name="T56" fmla="*/ 0 w 36"/>
                  <a:gd name="T57" fmla="*/ 47 h 73"/>
                  <a:gd name="T58" fmla="*/ 10 w 36"/>
                  <a:gd name="T59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73">
                    <a:moveTo>
                      <a:pt x="10" y="47"/>
                    </a:moveTo>
                    <a:cubicBezTo>
                      <a:pt x="9" y="52"/>
                      <a:pt x="13" y="56"/>
                      <a:pt x="18" y="56"/>
                    </a:cubicBezTo>
                    <a:cubicBezTo>
                      <a:pt x="22" y="56"/>
                      <a:pt x="26" y="53"/>
                      <a:pt x="26" y="49"/>
                    </a:cubicBezTo>
                    <a:cubicBezTo>
                      <a:pt x="26" y="44"/>
                      <a:pt x="21" y="42"/>
                      <a:pt x="17" y="41"/>
                    </a:cubicBezTo>
                    <a:cubicBezTo>
                      <a:pt x="13" y="39"/>
                      <a:pt x="9" y="38"/>
                      <a:pt x="6" y="36"/>
                    </a:cubicBezTo>
                    <a:cubicBezTo>
                      <a:pt x="2" y="33"/>
                      <a:pt x="0" y="29"/>
                      <a:pt x="0" y="24"/>
                    </a:cubicBezTo>
                    <a:cubicBezTo>
                      <a:pt x="0" y="16"/>
                      <a:pt x="6" y="9"/>
                      <a:pt x="13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10"/>
                      <a:pt x="25" y="11"/>
                      <a:pt x="26" y="1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0"/>
                      <a:pt x="21" y="17"/>
                      <a:pt x="17" y="17"/>
                    </a:cubicBezTo>
                    <a:cubicBezTo>
                      <a:pt x="13" y="17"/>
                      <a:pt x="10" y="19"/>
                      <a:pt x="10" y="24"/>
                    </a:cubicBezTo>
                    <a:cubicBezTo>
                      <a:pt x="10" y="28"/>
                      <a:pt x="14" y="30"/>
                      <a:pt x="17" y="31"/>
                    </a:cubicBezTo>
                    <a:cubicBezTo>
                      <a:pt x="21" y="32"/>
                      <a:pt x="26" y="33"/>
                      <a:pt x="29" y="35"/>
                    </a:cubicBezTo>
                    <a:cubicBezTo>
                      <a:pt x="34" y="38"/>
                      <a:pt x="36" y="43"/>
                      <a:pt x="36" y="48"/>
                    </a:cubicBezTo>
                    <a:cubicBezTo>
                      <a:pt x="36" y="57"/>
                      <a:pt x="30" y="63"/>
                      <a:pt x="21" y="65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0" y="63"/>
                      <a:pt x="10" y="62"/>
                      <a:pt x="8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10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238"/>
              <p:cNvSpPr/>
              <p:nvPr/>
            </p:nvSpPr>
            <p:spPr bwMode="auto">
              <a:xfrm>
                <a:off x="12796282" y="-907985"/>
                <a:ext cx="143846" cy="143794"/>
              </a:xfrm>
              <a:custGeom>
                <a:avLst/>
                <a:gdLst>
                  <a:gd name="T0" fmla="*/ 123 w 123"/>
                  <a:gd name="T1" fmla="*/ 92 h 123"/>
                  <a:gd name="T2" fmla="*/ 93 w 123"/>
                  <a:gd name="T3" fmla="*/ 123 h 123"/>
                  <a:gd name="T4" fmla="*/ 52 w 123"/>
                  <a:gd name="T5" fmla="*/ 85 h 123"/>
                  <a:gd name="T6" fmla="*/ 31 w 123"/>
                  <a:gd name="T7" fmla="*/ 123 h 123"/>
                  <a:gd name="T8" fmla="*/ 0 w 123"/>
                  <a:gd name="T9" fmla="*/ 0 h 123"/>
                  <a:gd name="T10" fmla="*/ 123 w 123"/>
                  <a:gd name="T11" fmla="*/ 33 h 123"/>
                  <a:gd name="T12" fmla="*/ 83 w 123"/>
                  <a:gd name="T13" fmla="*/ 55 h 123"/>
                  <a:gd name="T14" fmla="*/ 123 w 123"/>
                  <a:gd name="T15" fmla="*/ 9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3">
                    <a:moveTo>
                      <a:pt x="123" y="92"/>
                    </a:moveTo>
                    <a:lnTo>
                      <a:pt x="93" y="123"/>
                    </a:lnTo>
                    <a:lnTo>
                      <a:pt x="52" y="85"/>
                    </a:lnTo>
                    <a:lnTo>
                      <a:pt x="31" y="123"/>
                    </a:lnTo>
                    <a:lnTo>
                      <a:pt x="0" y="0"/>
                    </a:lnTo>
                    <a:lnTo>
                      <a:pt x="123" y="33"/>
                    </a:lnTo>
                    <a:lnTo>
                      <a:pt x="83" y="55"/>
                    </a:lnTo>
                    <a:lnTo>
                      <a:pt x="123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Freeform 239"/>
              <p:cNvSpPr>
                <a:spLocks noEditPoints="1"/>
              </p:cNvSpPr>
              <p:nvPr/>
            </p:nvSpPr>
            <p:spPr bwMode="auto">
              <a:xfrm>
                <a:off x="12534321" y="-1120753"/>
                <a:ext cx="472468" cy="420860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3 w 171"/>
                  <a:gd name="T35" fmla="*/ 19 h 152"/>
                  <a:gd name="T36" fmla="*/ 111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3" y="23"/>
                      <a:pt x="103" y="19"/>
                    </a:cubicBezTo>
                    <a:cubicBezTo>
                      <a:pt x="103" y="15"/>
                      <a:pt x="107" y="12"/>
                      <a:pt x="111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257"/>
            <a:ext cx="5039883" cy="289756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1" y="24440"/>
            <a:ext cx="3172210" cy="749889"/>
          </a:xfrm>
          <a:prstGeom prst="rect">
            <a:avLst/>
          </a:prstGeom>
        </p:spPr>
      </p:pic>
      <p:sp>
        <p:nvSpPr>
          <p:cNvPr id="85" name="文本框 95">
            <a:extLst>
              <a:ext uri="{FF2B5EF4-FFF2-40B4-BE49-F238E27FC236}">
                <a16:creationId xmlns:a16="http://schemas.microsoft.com/office/drawing/2014/main" id="{219DC647-B9B7-4044-BE4E-D7F4069D8033}"/>
              </a:ext>
            </a:extLst>
          </p:cNvPr>
          <p:cNvSpPr txBox="1"/>
          <p:nvPr/>
        </p:nvSpPr>
        <p:spPr>
          <a:xfrm>
            <a:off x="6828799" y="6112148"/>
            <a:ext cx="1992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973BA81-CA93-4126-9914-68DDCC8C280A}"/>
              </a:ext>
            </a:extLst>
          </p:cNvPr>
          <p:cNvGrpSpPr/>
          <p:nvPr/>
        </p:nvGrpSpPr>
        <p:grpSpPr>
          <a:xfrm>
            <a:off x="5845646" y="5959136"/>
            <a:ext cx="3246544" cy="705747"/>
            <a:chOff x="4801388" y="3770632"/>
            <a:chExt cx="2434908" cy="529310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96E7B1D-C56D-44F1-9204-0A8343AEF6DC}"/>
                </a:ext>
              </a:extLst>
            </p:cNvPr>
            <p:cNvGrpSpPr/>
            <p:nvPr/>
          </p:nvGrpSpPr>
          <p:grpSpPr>
            <a:xfrm>
              <a:off x="4801388" y="3770632"/>
              <a:ext cx="2434908" cy="529310"/>
              <a:chOff x="4801388" y="3770632"/>
              <a:chExt cx="2434908" cy="529310"/>
            </a:xfrm>
          </p:grpSpPr>
          <p:sp>
            <p:nvSpPr>
              <p:cNvPr id="92" name="任意多边形 77">
                <a:extLst>
                  <a:ext uri="{FF2B5EF4-FFF2-40B4-BE49-F238E27FC236}">
                    <a16:creationId xmlns:a16="http://schemas.microsoft.com/office/drawing/2014/main" id="{35D72305-385E-40E0-AB3A-8ADD4B327170}"/>
                  </a:ext>
                </a:extLst>
              </p:cNvPr>
              <p:cNvSpPr/>
              <p:nvPr/>
            </p:nvSpPr>
            <p:spPr>
              <a:xfrm>
                <a:off x="4875556" y="3846699"/>
                <a:ext cx="709842" cy="396432"/>
              </a:xfrm>
              <a:custGeom>
                <a:avLst/>
                <a:gdLst>
                  <a:gd name="connsiteX0" fmla="*/ 264349 w 1334863"/>
                  <a:gd name="connsiteY0" fmla="*/ 0 h 528698"/>
                  <a:gd name="connsiteX1" fmla="*/ 1334863 w 1334863"/>
                  <a:gd name="connsiteY1" fmla="*/ 0 h 528698"/>
                  <a:gd name="connsiteX2" fmla="*/ 1334863 w 1334863"/>
                  <a:gd name="connsiteY2" fmla="*/ 528698 h 528698"/>
                  <a:gd name="connsiteX3" fmla="*/ 264349 w 1334863"/>
                  <a:gd name="connsiteY3" fmla="*/ 528698 h 528698"/>
                  <a:gd name="connsiteX4" fmla="*/ 0 w 1334863"/>
                  <a:gd name="connsiteY4" fmla="*/ 264349 h 528698"/>
                  <a:gd name="connsiteX5" fmla="*/ 264349 w 1334863"/>
                  <a:gd name="connsiteY5" fmla="*/ 0 h 52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863" h="528698">
                    <a:moveTo>
                      <a:pt x="264349" y="0"/>
                    </a:moveTo>
                    <a:lnTo>
                      <a:pt x="1334863" y="0"/>
                    </a:lnTo>
                    <a:lnTo>
                      <a:pt x="1334863" y="528698"/>
                    </a:lnTo>
                    <a:lnTo>
                      <a:pt x="264349" y="528698"/>
                    </a:lnTo>
                    <a:cubicBezTo>
                      <a:pt x="118353" y="528698"/>
                      <a:pt x="0" y="410345"/>
                      <a:pt x="0" y="264349"/>
                    </a:cubicBezTo>
                    <a:cubicBezTo>
                      <a:pt x="0" y="118353"/>
                      <a:pt x="118353" y="0"/>
                      <a:pt x="264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DED3B8B4-0361-47D8-A13D-4761D4D70FBB}"/>
                  </a:ext>
                </a:extLst>
              </p:cNvPr>
              <p:cNvGrpSpPr/>
              <p:nvPr/>
            </p:nvGrpSpPr>
            <p:grpSpPr>
              <a:xfrm>
                <a:off x="4801388" y="3770632"/>
                <a:ext cx="2434908" cy="529310"/>
                <a:chOff x="6095999" y="2039788"/>
                <a:chExt cx="3246121" cy="705910"/>
              </a:xfrm>
            </p:grpSpPr>
            <p:sp>
              <p:nvSpPr>
                <p:cNvPr id="94" name="任意多边形 80">
                  <a:extLst>
                    <a:ext uri="{FF2B5EF4-FFF2-40B4-BE49-F238E27FC236}">
                      <a16:creationId xmlns:a16="http://schemas.microsoft.com/office/drawing/2014/main" id="{F6274C0A-D927-4E1E-A059-9A740600A24D}"/>
                    </a:ext>
                  </a:extLst>
                </p:cNvPr>
                <p:cNvSpPr/>
                <p:nvPr/>
              </p:nvSpPr>
              <p:spPr>
                <a:xfrm>
                  <a:off x="6096000" y="2039788"/>
                  <a:ext cx="3246120" cy="705910"/>
                </a:xfrm>
                <a:custGeom>
                  <a:avLst/>
                  <a:gdLst>
                    <a:gd name="connsiteX0" fmla="*/ 368297 w 3246120"/>
                    <a:gd name="connsiteY0" fmla="*/ 88606 h 705910"/>
                    <a:gd name="connsiteX1" fmla="*/ 103948 w 3246120"/>
                    <a:gd name="connsiteY1" fmla="*/ 352955 h 705910"/>
                    <a:gd name="connsiteX2" fmla="*/ 368297 w 3246120"/>
                    <a:gd name="connsiteY2" fmla="*/ 617304 h 705910"/>
                    <a:gd name="connsiteX3" fmla="*/ 2887968 w 3246120"/>
                    <a:gd name="connsiteY3" fmla="*/ 617304 h 705910"/>
                    <a:gd name="connsiteX4" fmla="*/ 3152317 w 3246120"/>
                    <a:gd name="connsiteY4" fmla="*/ 352955 h 705910"/>
                    <a:gd name="connsiteX5" fmla="*/ 2887968 w 3246120"/>
                    <a:gd name="connsiteY5" fmla="*/ 88606 h 705910"/>
                    <a:gd name="connsiteX6" fmla="*/ 352955 w 3246120"/>
                    <a:gd name="connsiteY6" fmla="*/ 0 h 705910"/>
                    <a:gd name="connsiteX7" fmla="*/ 2893165 w 3246120"/>
                    <a:gd name="connsiteY7" fmla="*/ 0 h 705910"/>
                    <a:gd name="connsiteX8" fmla="*/ 3246120 w 3246120"/>
                    <a:gd name="connsiteY8" fmla="*/ 352955 h 705910"/>
                    <a:gd name="connsiteX9" fmla="*/ 2893165 w 3246120"/>
                    <a:gd name="connsiteY9" fmla="*/ 705910 h 705910"/>
                    <a:gd name="connsiteX10" fmla="*/ 352955 w 3246120"/>
                    <a:gd name="connsiteY10" fmla="*/ 705910 h 705910"/>
                    <a:gd name="connsiteX11" fmla="*/ 0 w 3246120"/>
                    <a:gd name="connsiteY11" fmla="*/ 352955 h 705910"/>
                    <a:gd name="connsiteX12" fmla="*/ 352955 w 3246120"/>
                    <a:gd name="connsiteY12" fmla="*/ 0 h 70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46120" h="705910">
                      <a:moveTo>
                        <a:pt x="368297" y="88606"/>
                      </a:moveTo>
                      <a:cubicBezTo>
                        <a:pt x="222301" y="88606"/>
                        <a:pt x="103948" y="206959"/>
                        <a:pt x="103948" y="352955"/>
                      </a:cubicBezTo>
                      <a:cubicBezTo>
                        <a:pt x="103948" y="498951"/>
                        <a:pt x="222301" y="617304"/>
                        <a:pt x="368297" y="617304"/>
                      </a:cubicBezTo>
                      <a:lnTo>
                        <a:pt x="2887968" y="617304"/>
                      </a:lnTo>
                      <a:cubicBezTo>
                        <a:pt x="3033964" y="617304"/>
                        <a:pt x="3152317" y="498951"/>
                        <a:pt x="3152317" y="352955"/>
                      </a:cubicBezTo>
                      <a:cubicBezTo>
                        <a:pt x="3152317" y="206959"/>
                        <a:pt x="3033964" y="88606"/>
                        <a:pt x="2887968" y="88606"/>
                      </a:cubicBezTo>
                      <a:close/>
                      <a:moveTo>
                        <a:pt x="352955" y="0"/>
                      </a:moveTo>
                      <a:lnTo>
                        <a:pt x="2893165" y="0"/>
                      </a:lnTo>
                      <a:cubicBezTo>
                        <a:pt x="3088097" y="0"/>
                        <a:pt x="3246120" y="158023"/>
                        <a:pt x="3246120" y="352955"/>
                      </a:cubicBezTo>
                      <a:cubicBezTo>
                        <a:pt x="3246120" y="547887"/>
                        <a:pt x="3088097" y="705910"/>
                        <a:pt x="2893165" y="705910"/>
                      </a:cubicBezTo>
                      <a:lnTo>
                        <a:pt x="352955" y="705910"/>
                      </a:lnTo>
                      <a:cubicBezTo>
                        <a:pt x="158023" y="705910"/>
                        <a:pt x="0" y="547887"/>
                        <a:pt x="0" y="352955"/>
                      </a:cubicBezTo>
                      <a:cubicBezTo>
                        <a:pt x="0" y="158023"/>
                        <a:pt x="158023" y="0"/>
                        <a:pt x="3529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016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5" name="圆角矩形 81">
                  <a:extLst>
                    <a:ext uri="{FF2B5EF4-FFF2-40B4-BE49-F238E27FC236}">
                      <a16:creationId xmlns:a16="http://schemas.microsoft.com/office/drawing/2014/main" id="{5B15C4CE-9F53-48CF-BD3F-0E5CF7C67C10}"/>
                    </a:ext>
                  </a:extLst>
                </p:cNvPr>
                <p:cNvSpPr/>
                <p:nvPr/>
              </p:nvSpPr>
              <p:spPr>
                <a:xfrm>
                  <a:off x="6194875" y="2128394"/>
                  <a:ext cx="3048369" cy="528698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6" name="圆角矩形 82">
                  <a:extLst>
                    <a:ext uri="{FF2B5EF4-FFF2-40B4-BE49-F238E27FC236}">
                      <a16:creationId xmlns:a16="http://schemas.microsoft.com/office/drawing/2014/main" id="{4239BC23-F8D7-41AB-A8F3-5DB32B8678A1}"/>
                    </a:ext>
                  </a:extLst>
                </p:cNvPr>
                <p:cNvSpPr/>
                <p:nvPr/>
              </p:nvSpPr>
              <p:spPr>
                <a:xfrm>
                  <a:off x="6095999" y="2039788"/>
                  <a:ext cx="3246120" cy="705910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C1A2248F-11C4-4ACD-86F1-B448824E5D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48064" y="3939902"/>
              <a:ext cx="247404" cy="220379"/>
              <a:chOff x="12534321" y="-1120753"/>
              <a:chExt cx="472468" cy="420860"/>
            </a:xfrm>
            <a:solidFill>
              <a:schemeClr val="bg1"/>
            </a:solidFill>
          </p:grpSpPr>
          <p:sp>
            <p:nvSpPr>
              <p:cNvPr id="89" name="Freeform 237">
                <a:extLst>
                  <a:ext uri="{FF2B5EF4-FFF2-40B4-BE49-F238E27FC236}">
                    <a16:creationId xmlns:a16="http://schemas.microsoft.com/office/drawing/2014/main" id="{B9BAA441-8445-400C-B2F1-9B629379D0EB}"/>
                  </a:ext>
                </a:extLst>
              </p:cNvPr>
              <p:cNvSpPr/>
              <p:nvPr/>
            </p:nvSpPr>
            <p:spPr bwMode="auto">
              <a:xfrm>
                <a:off x="12641911" y="-979298"/>
                <a:ext cx="99406" cy="201077"/>
              </a:xfrm>
              <a:custGeom>
                <a:avLst/>
                <a:gdLst>
                  <a:gd name="T0" fmla="*/ 10 w 36"/>
                  <a:gd name="T1" fmla="*/ 47 h 73"/>
                  <a:gd name="T2" fmla="*/ 18 w 36"/>
                  <a:gd name="T3" fmla="*/ 56 h 73"/>
                  <a:gd name="T4" fmla="*/ 26 w 36"/>
                  <a:gd name="T5" fmla="*/ 49 h 73"/>
                  <a:gd name="T6" fmla="*/ 17 w 36"/>
                  <a:gd name="T7" fmla="*/ 41 h 73"/>
                  <a:gd name="T8" fmla="*/ 6 w 36"/>
                  <a:gd name="T9" fmla="*/ 36 h 73"/>
                  <a:gd name="T10" fmla="*/ 0 w 36"/>
                  <a:gd name="T11" fmla="*/ 24 h 73"/>
                  <a:gd name="T12" fmla="*/ 13 w 36"/>
                  <a:gd name="T13" fmla="*/ 8 h 73"/>
                  <a:gd name="T14" fmla="*/ 13 w 36"/>
                  <a:gd name="T15" fmla="*/ 0 h 73"/>
                  <a:gd name="T16" fmla="*/ 21 w 36"/>
                  <a:gd name="T17" fmla="*/ 0 h 73"/>
                  <a:gd name="T18" fmla="*/ 21 w 36"/>
                  <a:gd name="T19" fmla="*/ 9 h 73"/>
                  <a:gd name="T20" fmla="*/ 26 w 36"/>
                  <a:gd name="T21" fmla="*/ 12 h 73"/>
                  <a:gd name="T22" fmla="*/ 26 w 36"/>
                  <a:gd name="T23" fmla="*/ 9 h 73"/>
                  <a:gd name="T24" fmla="*/ 33 w 36"/>
                  <a:gd name="T25" fmla="*/ 9 h 73"/>
                  <a:gd name="T26" fmla="*/ 33 w 36"/>
                  <a:gd name="T27" fmla="*/ 24 h 73"/>
                  <a:gd name="T28" fmla="*/ 24 w 36"/>
                  <a:gd name="T29" fmla="*/ 24 h 73"/>
                  <a:gd name="T30" fmla="*/ 17 w 36"/>
                  <a:gd name="T31" fmla="*/ 17 h 73"/>
                  <a:gd name="T32" fmla="*/ 10 w 36"/>
                  <a:gd name="T33" fmla="*/ 24 h 73"/>
                  <a:gd name="T34" fmla="*/ 17 w 36"/>
                  <a:gd name="T35" fmla="*/ 31 h 73"/>
                  <a:gd name="T36" fmla="*/ 29 w 36"/>
                  <a:gd name="T37" fmla="*/ 35 h 73"/>
                  <a:gd name="T38" fmla="*/ 36 w 36"/>
                  <a:gd name="T39" fmla="*/ 48 h 73"/>
                  <a:gd name="T40" fmla="*/ 21 w 36"/>
                  <a:gd name="T41" fmla="*/ 65 h 73"/>
                  <a:gd name="T42" fmla="*/ 21 w 36"/>
                  <a:gd name="T43" fmla="*/ 73 h 73"/>
                  <a:gd name="T44" fmla="*/ 13 w 36"/>
                  <a:gd name="T45" fmla="*/ 73 h 73"/>
                  <a:gd name="T46" fmla="*/ 13 w 36"/>
                  <a:gd name="T47" fmla="*/ 63 h 73"/>
                  <a:gd name="T48" fmla="*/ 13 w 36"/>
                  <a:gd name="T49" fmla="*/ 63 h 73"/>
                  <a:gd name="T50" fmla="*/ 8 w 36"/>
                  <a:gd name="T51" fmla="*/ 60 h 73"/>
                  <a:gd name="T52" fmla="*/ 8 w 36"/>
                  <a:gd name="T53" fmla="*/ 63 h 73"/>
                  <a:gd name="T54" fmla="*/ 0 w 36"/>
                  <a:gd name="T55" fmla="*/ 63 h 73"/>
                  <a:gd name="T56" fmla="*/ 0 w 36"/>
                  <a:gd name="T57" fmla="*/ 47 h 73"/>
                  <a:gd name="T58" fmla="*/ 10 w 36"/>
                  <a:gd name="T59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73">
                    <a:moveTo>
                      <a:pt x="10" y="47"/>
                    </a:moveTo>
                    <a:cubicBezTo>
                      <a:pt x="9" y="52"/>
                      <a:pt x="13" y="56"/>
                      <a:pt x="18" y="56"/>
                    </a:cubicBezTo>
                    <a:cubicBezTo>
                      <a:pt x="22" y="56"/>
                      <a:pt x="26" y="53"/>
                      <a:pt x="26" y="49"/>
                    </a:cubicBezTo>
                    <a:cubicBezTo>
                      <a:pt x="26" y="44"/>
                      <a:pt x="21" y="42"/>
                      <a:pt x="17" y="41"/>
                    </a:cubicBezTo>
                    <a:cubicBezTo>
                      <a:pt x="13" y="39"/>
                      <a:pt x="9" y="38"/>
                      <a:pt x="6" y="36"/>
                    </a:cubicBezTo>
                    <a:cubicBezTo>
                      <a:pt x="2" y="33"/>
                      <a:pt x="0" y="29"/>
                      <a:pt x="0" y="24"/>
                    </a:cubicBezTo>
                    <a:cubicBezTo>
                      <a:pt x="0" y="16"/>
                      <a:pt x="6" y="9"/>
                      <a:pt x="13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10"/>
                      <a:pt x="25" y="11"/>
                      <a:pt x="26" y="1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0"/>
                      <a:pt x="21" y="17"/>
                      <a:pt x="17" y="17"/>
                    </a:cubicBezTo>
                    <a:cubicBezTo>
                      <a:pt x="13" y="17"/>
                      <a:pt x="10" y="19"/>
                      <a:pt x="10" y="24"/>
                    </a:cubicBezTo>
                    <a:cubicBezTo>
                      <a:pt x="10" y="28"/>
                      <a:pt x="14" y="30"/>
                      <a:pt x="17" y="31"/>
                    </a:cubicBezTo>
                    <a:cubicBezTo>
                      <a:pt x="21" y="32"/>
                      <a:pt x="26" y="33"/>
                      <a:pt x="29" y="35"/>
                    </a:cubicBezTo>
                    <a:cubicBezTo>
                      <a:pt x="34" y="38"/>
                      <a:pt x="36" y="43"/>
                      <a:pt x="36" y="48"/>
                    </a:cubicBezTo>
                    <a:cubicBezTo>
                      <a:pt x="36" y="57"/>
                      <a:pt x="30" y="63"/>
                      <a:pt x="21" y="65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0" y="63"/>
                      <a:pt x="10" y="62"/>
                      <a:pt x="8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10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238">
                <a:extLst>
                  <a:ext uri="{FF2B5EF4-FFF2-40B4-BE49-F238E27FC236}">
                    <a16:creationId xmlns:a16="http://schemas.microsoft.com/office/drawing/2014/main" id="{04ABA515-3353-4A50-AEA5-17D5D2CA6DE9}"/>
                  </a:ext>
                </a:extLst>
              </p:cNvPr>
              <p:cNvSpPr/>
              <p:nvPr/>
            </p:nvSpPr>
            <p:spPr bwMode="auto">
              <a:xfrm>
                <a:off x="12796282" y="-907985"/>
                <a:ext cx="143846" cy="143794"/>
              </a:xfrm>
              <a:custGeom>
                <a:avLst/>
                <a:gdLst>
                  <a:gd name="T0" fmla="*/ 123 w 123"/>
                  <a:gd name="T1" fmla="*/ 92 h 123"/>
                  <a:gd name="T2" fmla="*/ 93 w 123"/>
                  <a:gd name="T3" fmla="*/ 123 h 123"/>
                  <a:gd name="T4" fmla="*/ 52 w 123"/>
                  <a:gd name="T5" fmla="*/ 85 h 123"/>
                  <a:gd name="T6" fmla="*/ 31 w 123"/>
                  <a:gd name="T7" fmla="*/ 123 h 123"/>
                  <a:gd name="T8" fmla="*/ 0 w 123"/>
                  <a:gd name="T9" fmla="*/ 0 h 123"/>
                  <a:gd name="T10" fmla="*/ 123 w 123"/>
                  <a:gd name="T11" fmla="*/ 33 h 123"/>
                  <a:gd name="T12" fmla="*/ 83 w 123"/>
                  <a:gd name="T13" fmla="*/ 55 h 123"/>
                  <a:gd name="T14" fmla="*/ 123 w 123"/>
                  <a:gd name="T15" fmla="*/ 9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3">
                    <a:moveTo>
                      <a:pt x="123" y="92"/>
                    </a:moveTo>
                    <a:lnTo>
                      <a:pt x="93" y="123"/>
                    </a:lnTo>
                    <a:lnTo>
                      <a:pt x="52" y="85"/>
                    </a:lnTo>
                    <a:lnTo>
                      <a:pt x="31" y="123"/>
                    </a:lnTo>
                    <a:lnTo>
                      <a:pt x="0" y="0"/>
                    </a:lnTo>
                    <a:lnTo>
                      <a:pt x="123" y="33"/>
                    </a:lnTo>
                    <a:lnTo>
                      <a:pt x="83" y="55"/>
                    </a:lnTo>
                    <a:lnTo>
                      <a:pt x="123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Freeform 239">
                <a:extLst>
                  <a:ext uri="{FF2B5EF4-FFF2-40B4-BE49-F238E27FC236}">
                    <a16:creationId xmlns:a16="http://schemas.microsoft.com/office/drawing/2014/main" id="{7CF13F8A-7FDC-46A2-9C60-8A2C47E7A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4321" y="-1120753"/>
                <a:ext cx="472468" cy="420860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3 w 171"/>
                  <a:gd name="T35" fmla="*/ 19 h 152"/>
                  <a:gd name="T36" fmla="*/ 111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3" y="23"/>
                      <a:pt x="103" y="19"/>
                    </a:cubicBezTo>
                    <a:cubicBezTo>
                      <a:pt x="103" y="15"/>
                      <a:pt x="107" y="12"/>
                      <a:pt x="111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1" name="文本框 95">
            <a:extLst>
              <a:ext uri="{FF2B5EF4-FFF2-40B4-BE49-F238E27FC236}">
                <a16:creationId xmlns:a16="http://schemas.microsoft.com/office/drawing/2014/main" id="{2AE5D3ED-DD34-4DC3-A255-82145148A947}"/>
              </a:ext>
            </a:extLst>
          </p:cNvPr>
          <p:cNvSpPr txBox="1"/>
          <p:nvPr/>
        </p:nvSpPr>
        <p:spPr>
          <a:xfrm>
            <a:off x="6824561" y="5177708"/>
            <a:ext cx="1992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爬虫与犯罪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C24BC9D-4544-4E7E-ADFF-08AF2E886FD0}"/>
              </a:ext>
            </a:extLst>
          </p:cNvPr>
          <p:cNvGrpSpPr/>
          <p:nvPr/>
        </p:nvGrpSpPr>
        <p:grpSpPr>
          <a:xfrm>
            <a:off x="5841408" y="5024696"/>
            <a:ext cx="3246544" cy="705747"/>
            <a:chOff x="4801388" y="3770632"/>
            <a:chExt cx="2434908" cy="529310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3905B0B-6F34-4FD3-A59D-9A689D94AF62}"/>
                </a:ext>
              </a:extLst>
            </p:cNvPr>
            <p:cNvGrpSpPr/>
            <p:nvPr/>
          </p:nvGrpSpPr>
          <p:grpSpPr>
            <a:xfrm>
              <a:off x="4801388" y="3770632"/>
              <a:ext cx="2434908" cy="529310"/>
              <a:chOff x="4801388" y="3770632"/>
              <a:chExt cx="2434908" cy="529310"/>
            </a:xfrm>
          </p:grpSpPr>
          <p:sp>
            <p:nvSpPr>
              <p:cNvPr id="108" name="任意多边形 77">
                <a:extLst>
                  <a:ext uri="{FF2B5EF4-FFF2-40B4-BE49-F238E27FC236}">
                    <a16:creationId xmlns:a16="http://schemas.microsoft.com/office/drawing/2014/main" id="{DED01A56-B244-434D-872C-E71750904CFC}"/>
                  </a:ext>
                </a:extLst>
              </p:cNvPr>
              <p:cNvSpPr/>
              <p:nvPr/>
            </p:nvSpPr>
            <p:spPr>
              <a:xfrm>
                <a:off x="4875556" y="3846699"/>
                <a:ext cx="709842" cy="396432"/>
              </a:xfrm>
              <a:custGeom>
                <a:avLst/>
                <a:gdLst>
                  <a:gd name="connsiteX0" fmla="*/ 264349 w 1334863"/>
                  <a:gd name="connsiteY0" fmla="*/ 0 h 528698"/>
                  <a:gd name="connsiteX1" fmla="*/ 1334863 w 1334863"/>
                  <a:gd name="connsiteY1" fmla="*/ 0 h 528698"/>
                  <a:gd name="connsiteX2" fmla="*/ 1334863 w 1334863"/>
                  <a:gd name="connsiteY2" fmla="*/ 528698 h 528698"/>
                  <a:gd name="connsiteX3" fmla="*/ 264349 w 1334863"/>
                  <a:gd name="connsiteY3" fmla="*/ 528698 h 528698"/>
                  <a:gd name="connsiteX4" fmla="*/ 0 w 1334863"/>
                  <a:gd name="connsiteY4" fmla="*/ 264349 h 528698"/>
                  <a:gd name="connsiteX5" fmla="*/ 264349 w 1334863"/>
                  <a:gd name="connsiteY5" fmla="*/ 0 h 52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4863" h="528698">
                    <a:moveTo>
                      <a:pt x="264349" y="0"/>
                    </a:moveTo>
                    <a:lnTo>
                      <a:pt x="1334863" y="0"/>
                    </a:lnTo>
                    <a:lnTo>
                      <a:pt x="1334863" y="528698"/>
                    </a:lnTo>
                    <a:lnTo>
                      <a:pt x="264349" y="528698"/>
                    </a:lnTo>
                    <a:cubicBezTo>
                      <a:pt x="118353" y="528698"/>
                      <a:pt x="0" y="410345"/>
                      <a:pt x="0" y="264349"/>
                    </a:cubicBezTo>
                    <a:cubicBezTo>
                      <a:pt x="0" y="118353"/>
                      <a:pt x="118353" y="0"/>
                      <a:pt x="2643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CBF8A73F-59BA-48DB-AC98-7F4394C07DF2}"/>
                  </a:ext>
                </a:extLst>
              </p:cNvPr>
              <p:cNvGrpSpPr/>
              <p:nvPr/>
            </p:nvGrpSpPr>
            <p:grpSpPr>
              <a:xfrm>
                <a:off x="4801388" y="3770632"/>
                <a:ext cx="2434908" cy="529310"/>
                <a:chOff x="6095999" y="2039788"/>
                <a:chExt cx="3246121" cy="705910"/>
              </a:xfrm>
            </p:grpSpPr>
            <p:sp>
              <p:nvSpPr>
                <p:cNvPr id="110" name="任意多边形 80">
                  <a:extLst>
                    <a:ext uri="{FF2B5EF4-FFF2-40B4-BE49-F238E27FC236}">
                      <a16:creationId xmlns:a16="http://schemas.microsoft.com/office/drawing/2014/main" id="{42D00195-C03B-49B1-B82A-15E3F374EA1E}"/>
                    </a:ext>
                  </a:extLst>
                </p:cNvPr>
                <p:cNvSpPr/>
                <p:nvPr/>
              </p:nvSpPr>
              <p:spPr>
                <a:xfrm>
                  <a:off x="6096000" y="2039788"/>
                  <a:ext cx="3246120" cy="705910"/>
                </a:xfrm>
                <a:custGeom>
                  <a:avLst/>
                  <a:gdLst>
                    <a:gd name="connsiteX0" fmla="*/ 368297 w 3246120"/>
                    <a:gd name="connsiteY0" fmla="*/ 88606 h 705910"/>
                    <a:gd name="connsiteX1" fmla="*/ 103948 w 3246120"/>
                    <a:gd name="connsiteY1" fmla="*/ 352955 h 705910"/>
                    <a:gd name="connsiteX2" fmla="*/ 368297 w 3246120"/>
                    <a:gd name="connsiteY2" fmla="*/ 617304 h 705910"/>
                    <a:gd name="connsiteX3" fmla="*/ 2887968 w 3246120"/>
                    <a:gd name="connsiteY3" fmla="*/ 617304 h 705910"/>
                    <a:gd name="connsiteX4" fmla="*/ 3152317 w 3246120"/>
                    <a:gd name="connsiteY4" fmla="*/ 352955 h 705910"/>
                    <a:gd name="connsiteX5" fmla="*/ 2887968 w 3246120"/>
                    <a:gd name="connsiteY5" fmla="*/ 88606 h 705910"/>
                    <a:gd name="connsiteX6" fmla="*/ 352955 w 3246120"/>
                    <a:gd name="connsiteY6" fmla="*/ 0 h 705910"/>
                    <a:gd name="connsiteX7" fmla="*/ 2893165 w 3246120"/>
                    <a:gd name="connsiteY7" fmla="*/ 0 h 705910"/>
                    <a:gd name="connsiteX8" fmla="*/ 3246120 w 3246120"/>
                    <a:gd name="connsiteY8" fmla="*/ 352955 h 705910"/>
                    <a:gd name="connsiteX9" fmla="*/ 2893165 w 3246120"/>
                    <a:gd name="connsiteY9" fmla="*/ 705910 h 705910"/>
                    <a:gd name="connsiteX10" fmla="*/ 352955 w 3246120"/>
                    <a:gd name="connsiteY10" fmla="*/ 705910 h 705910"/>
                    <a:gd name="connsiteX11" fmla="*/ 0 w 3246120"/>
                    <a:gd name="connsiteY11" fmla="*/ 352955 h 705910"/>
                    <a:gd name="connsiteX12" fmla="*/ 352955 w 3246120"/>
                    <a:gd name="connsiteY12" fmla="*/ 0 h 70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46120" h="705910">
                      <a:moveTo>
                        <a:pt x="368297" y="88606"/>
                      </a:moveTo>
                      <a:cubicBezTo>
                        <a:pt x="222301" y="88606"/>
                        <a:pt x="103948" y="206959"/>
                        <a:pt x="103948" y="352955"/>
                      </a:cubicBezTo>
                      <a:cubicBezTo>
                        <a:pt x="103948" y="498951"/>
                        <a:pt x="222301" y="617304"/>
                        <a:pt x="368297" y="617304"/>
                      </a:cubicBezTo>
                      <a:lnTo>
                        <a:pt x="2887968" y="617304"/>
                      </a:lnTo>
                      <a:cubicBezTo>
                        <a:pt x="3033964" y="617304"/>
                        <a:pt x="3152317" y="498951"/>
                        <a:pt x="3152317" y="352955"/>
                      </a:cubicBezTo>
                      <a:cubicBezTo>
                        <a:pt x="3152317" y="206959"/>
                        <a:pt x="3033964" y="88606"/>
                        <a:pt x="2887968" y="88606"/>
                      </a:cubicBezTo>
                      <a:close/>
                      <a:moveTo>
                        <a:pt x="352955" y="0"/>
                      </a:moveTo>
                      <a:lnTo>
                        <a:pt x="2893165" y="0"/>
                      </a:lnTo>
                      <a:cubicBezTo>
                        <a:pt x="3088097" y="0"/>
                        <a:pt x="3246120" y="158023"/>
                        <a:pt x="3246120" y="352955"/>
                      </a:cubicBezTo>
                      <a:cubicBezTo>
                        <a:pt x="3246120" y="547887"/>
                        <a:pt x="3088097" y="705910"/>
                        <a:pt x="2893165" y="705910"/>
                      </a:cubicBezTo>
                      <a:lnTo>
                        <a:pt x="352955" y="705910"/>
                      </a:lnTo>
                      <a:cubicBezTo>
                        <a:pt x="158023" y="705910"/>
                        <a:pt x="0" y="547887"/>
                        <a:pt x="0" y="352955"/>
                      </a:cubicBezTo>
                      <a:cubicBezTo>
                        <a:pt x="0" y="158023"/>
                        <a:pt x="158023" y="0"/>
                        <a:pt x="3529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016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1" name="圆角矩形 81">
                  <a:extLst>
                    <a:ext uri="{FF2B5EF4-FFF2-40B4-BE49-F238E27FC236}">
                      <a16:creationId xmlns:a16="http://schemas.microsoft.com/office/drawing/2014/main" id="{28F1D30B-512D-4C5D-B134-6F04B56EC960}"/>
                    </a:ext>
                  </a:extLst>
                </p:cNvPr>
                <p:cNvSpPr/>
                <p:nvPr/>
              </p:nvSpPr>
              <p:spPr>
                <a:xfrm>
                  <a:off x="6194875" y="2128394"/>
                  <a:ext cx="3048369" cy="528698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2" name="圆角矩形 82">
                  <a:extLst>
                    <a:ext uri="{FF2B5EF4-FFF2-40B4-BE49-F238E27FC236}">
                      <a16:creationId xmlns:a16="http://schemas.microsoft.com/office/drawing/2014/main" id="{FEED3D1F-6075-4209-9CFA-2C4D6E9DB44C}"/>
                    </a:ext>
                  </a:extLst>
                </p:cNvPr>
                <p:cNvSpPr/>
                <p:nvPr/>
              </p:nvSpPr>
              <p:spPr>
                <a:xfrm>
                  <a:off x="6095999" y="2039788"/>
                  <a:ext cx="3246120" cy="705910"/>
                </a:xfrm>
                <a:prstGeom prst="roundRect">
                  <a:avLst>
                    <a:gd name="adj" fmla="val 5000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0CCDAF4-AD98-4BC2-B43F-B874B823FD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48064" y="3939902"/>
              <a:ext cx="247404" cy="220379"/>
              <a:chOff x="12534321" y="-1120753"/>
              <a:chExt cx="472468" cy="420860"/>
            </a:xfrm>
            <a:solidFill>
              <a:schemeClr val="bg1"/>
            </a:solidFill>
          </p:grpSpPr>
          <p:sp>
            <p:nvSpPr>
              <p:cNvPr id="105" name="Freeform 237">
                <a:extLst>
                  <a:ext uri="{FF2B5EF4-FFF2-40B4-BE49-F238E27FC236}">
                    <a16:creationId xmlns:a16="http://schemas.microsoft.com/office/drawing/2014/main" id="{911C48C0-C3B0-42F7-B2B2-EAC9F861787E}"/>
                  </a:ext>
                </a:extLst>
              </p:cNvPr>
              <p:cNvSpPr/>
              <p:nvPr/>
            </p:nvSpPr>
            <p:spPr bwMode="auto">
              <a:xfrm>
                <a:off x="12641911" y="-979298"/>
                <a:ext cx="99406" cy="201077"/>
              </a:xfrm>
              <a:custGeom>
                <a:avLst/>
                <a:gdLst>
                  <a:gd name="T0" fmla="*/ 10 w 36"/>
                  <a:gd name="T1" fmla="*/ 47 h 73"/>
                  <a:gd name="T2" fmla="*/ 18 w 36"/>
                  <a:gd name="T3" fmla="*/ 56 h 73"/>
                  <a:gd name="T4" fmla="*/ 26 w 36"/>
                  <a:gd name="T5" fmla="*/ 49 h 73"/>
                  <a:gd name="T6" fmla="*/ 17 w 36"/>
                  <a:gd name="T7" fmla="*/ 41 h 73"/>
                  <a:gd name="T8" fmla="*/ 6 w 36"/>
                  <a:gd name="T9" fmla="*/ 36 h 73"/>
                  <a:gd name="T10" fmla="*/ 0 w 36"/>
                  <a:gd name="T11" fmla="*/ 24 h 73"/>
                  <a:gd name="T12" fmla="*/ 13 w 36"/>
                  <a:gd name="T13" fmla="*/ 8 h 73"/>
                  <a:gd name="T14" fmla="*/ 13 w 36"/>
                  <a:gd name="T15" fmla="*/ 0 h 73"/>
                  <a:gd name="T16" fmla="*/ 21 w 36"/>
                  <a:gd name="T17" fmla="*/ 0 h 73"/>
                  <a:gd name="T18" fmla="*/ 21 w 36"/>
                  <a:gd name="T19" fmla="*/ 9 h 73"/>
                  <a:gd name="T20" fmla="*/ 26 w 36"/>
                  <a:gd name="T21" fmla="*/ 12 h 73"/>
                  <a:gd name="T22" fmla="*/ 26 w 36"/>
                  <a:gd name="T23" fmla="*/ 9 h 73"/>
                  <a:gd name="T24" fmla="*/ 33 w 36"/>
                  <a:gd name="T25" fmla="*/ 9 h 73"/>
                  <a:gd name="T26" fmla="*/ 33 w 36"/>
                  <a:gd name="T27" fmla="*/ 24 h 73"/>
                  <a:gd name="T28" fmla="*/ 24 w 36"/>
                  <a:gd name="T29" fmla="*/ 24 h 73"/>
                  <a:gd name="T30" fmla="*/ 17 w 36"/>
                  <a:gd name="T31" fmla="*/ 17 h 73"/>
                  <a:gd name="T32" fmla="*/ 10 w 36"/>
                  <a:gd name="T33" fmla="*/ 24 h 73"/>
                  <a:gd name="T34" fmla="*/ 17 w 36"/>
                  <a:gd name="T35" fmla="*/ 31 h 73"/>
                  <a:gd name="T36" fmla="*/ 29 w 36"/>
                  <a:gd name="T37" fmla="*/ 35 h 73"/>
                  <a:gd name="T38" fmla="*/ 36 w 36"/>
                  <a:gd name="T39" fmla="*/ 48 h 73"/>
                  <a:gd name="T40" fmla="*/ 21 w 36"/>
                  <a:gd name="T41" fmla="*/ 65 h 73"/>
                  <a:gd name="T42" fmla="*/ 21 w 36"/>
                  <a:gd name="T43" fmla="*/ 73 h 73"/>
                  <a:gd name="T44" fmla="*/ 13 w 36"/>
                  <a:gd name="T45" fmla="*/ 73 h 73"/>
                  <a:gd name="T46" fmla="*/ 13 w 36"/>
                  <a:gd name="T47" fmla="*/ 63 h 73"/>
                  <a:gd name="T48" fmla="*/ 13 w 36"/>
                  <a:gd name="T49" fmla="*/ 63 h 73"/>
                  <a:gd name="T50" fmla="*/ 8 w 36"/>
                  <a:gd name="T51" fmla="*/ 60 h 73"/>
                  <a:gd name="T52" fmla="*/ 8 w 36"/>
                  <a:gd name="T53" fmla="*/ 63 h 73"/>
                  <a:gd name="T54" fmla="*/ 0 w 36"/>
                  <a:gd name="T55" fmla="*/ 63 h 73"/>
                  <a:gd name="T56" fmla="*/ 0 w 36"/>
                  <a:gd name="T57" fmla="*/ 47 h 73"/>
                  <a:gd name="T58" fmla="*/ 10 w 36"/>
                  <a:gd name="T59" fmla="*/ 4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73">
                    <a:moveTo>
                      <a:pt x="10" y="47"/>
                    </a:moveTo>
                    <a:cubicBezTo>
                      <a:pt x="9" y="52"/>
                      <a:pt x="13" y="56"/>
                      <a:pt x="18" y="56"/>
                    </a:cubicBezTo>
                    <a:cubicBezTo>
                      <a:pt x="22" y="56"/>
                      <a:pt x="26" y="53"/>
                      <a:pt x="26" y="49"/>
                    </a:cubicBezTo>
                    <a:cubicBezTo>
                      <a:pt x="26" y="44"/>
                      <a:pt x="21" y="42"/>
                      <a:pt x="17" y="41"/>
                    </a:cubicBezTo>
                    <a:cubicBezTo>
                      <a:pt x="13" y="39"/>
                      <a:pt x="9" y="38"/>
                      <a:pt x="6" y="36"/>
                    </a:cubicBezTo>
                    <a:cubicBezTo>
                      <a:pt x="2" y="33"/>
                      <a:pt x="0" y="29"/>
                      <a:pt x="0" y="24"/>
                    </a:cubicBezTo>
                    <a:cubicBezTo>
                      <a:pt x="0" y="16"/>
                      <a:pt x="6" y="9"/>
                      <a:pt x="13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10"/>
                      <a:pt x="25" y="11"/>
                      <a:pt x="26" y="1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0"/>
                      <a:pt x="21" y="17"/>
                      <a:pt x="17" y="17"/>
                    </a:cubicBezTo>
                    <a:cubicBezTo>
                      <a:pt x="13" y="17"/>
                      <a:pt x="10" y="19"/>
                      <a:pt x="10" y="24"/>
                    </a:cubicBezTo>
                    <a:cubicBezTo>
                      <a:pt x="10" y="28"/>
                      <a:pt x="14" y="30"/>
                      <a:pt x="17" y="31"/>
                    </a:cubicBezTo>
                    <a:cubicBezTo>
                      <a:pt x="21" y="32"/>
                      <a:pt x="26" y="33"/>
                      <a:pt x="29" y="35"/>
                    </a:cubicBezTo>
                    <a:cubicBezTo>
                      <a:pt x="34" y="38"/>
                      <a:pt x="36" y="43"/>
                      <a:pt x="36" y="48"/>
                    </a:cubicBezTo>
                    <a:cubicBezTo>
                      <a:pt x="36" y="57"/>
                      <a:pt x="30" y="63"/>
                      <a:pt x="21" y="65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0" y="63"/>
                      <a:pt x="10" y="62"/>
                      <a:pt x="8" y="60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10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238">
                <a:extLst>
                  <a:ext uri="{FF2B5EF4-FFF2-40B4-BE49-F238E27FC236}">
                    <a16:creationId xmlns:a16="http://schemas.microsoft.com/office/drawing/2014/main" id="{6F8949E5-5B1C-4CED-8413-2AB5FAB25D5E}"/>
                  </a:ext>
                </a:extLst>
              </p:cNvPr>
              <p:cNvSpPr/>
              <p:nvPr/>
            </p:nvSpPr>
            <p:spPr bwMode="auto">
              <a:xfrm>
                <a:off x="12796282" y="-907985"/>
                <a:ext cx="143846" cy="143794"/>
              </a:xfrm>
              <a:custGeom>
                <a:avLst/>
                <a:gdLst>
                  <a:gd name="T0" fmla="*/ 123 w 123"/>
                  <a:gd name="T1" fmla="*/ 92 h 123"/>
                  <a:gd name="T2" fmla="*/ 93 w 123"/>
                  <a:gd name="T3" fmla="*/ 123 h 123"/>
                  <a:gd name="T4" fmla="*/ 52 w 123"/>
                  <a:gd name="T5" fmla="*/ 85 h 123"/>
                  <a:gd name="T6" fmla="*/ 31 w 123"/>
                  <a:gd name="T7" fmla="*/ 123 h 123"/>
                  <a:gd name="T8" fmla="*/ 0 w 123"/>
                  <a:gd name="T9" fmla="*/ 0 h 123"/>
                  <a:gd name="T10" fmla="*/ 123 w 123"/>
                  <a:gd name="T11" fmla="*/ 33 h 123"/>
                  <a:gd name="T12" fmla="*/ 83 w 123"/>
                  <a:gd name="T13" fmla="*/ 55 h 123"/>
                  <a:gd name="T14" fmla="*/ 123 w 123"/>
                  <a:gd name="T15" fmla="*/ 9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3">
                    <a:moveTo>
                      <a:pt x="123" y="92"/>
                    </a:moveTo>
                    <a:lnTo>
                      <a:pt x="93" y="123"/>
                    </a:lnTo>
                    <a:lnTo>
                      <a:pt x="52" y="85"/>
                    </a:lnTo>
                    <a:lnTo>
                      <a:pt x="31" y="123"/>
                    </a:lnTo>
                    <a:lnTo>
                      <a:pt x="0" y="0"/>
                    </a:lnTo>
                    <a:lnTo>
                      <a:pt x="123" y="33"/>
                    </a:lnTo>
                    <a:lnTo>
                      <a:pt x="83" y="55"/>
                    </a:lnTo>
                    <a:lnTo>
                      <a:pt x="123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239">
                <a:extLst>
                  <a:ext uri="{FF2B5EF4-FFF2-40B4-BE49-F238E27FC236}">
                    <a16:creationId xmlns:a16="http://schemas.microsoft.com/office/drawing/2014/main" id="{0157196E-D03D-4DCE-86BE-697D3EFF0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4321" y="-1120753"/>
                <a:ext cx="472468" cy="420860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3 w 171"/>
                  <a:gd name="T35" fmla="*/ 19 h 152"/>
                  <a:gd name="T36" fmla="*/ 111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3" y="23"/>
                      <a:pt x="103" y="19"/>
                    </a:cubicBezTo>
                    <a:cubicBezTo>
                      <a:pt x="103" y="15"/>
                      <a:pt x="107" y="12"/>
                      <a:pt x="111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9082D-F121-4A07-B0BB-76D6FBE6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项目文件、数据库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A68726-0768-47B7-A30D-9A31CB64A8D0}"/>
              </a:ext>
            </a:extLst>
          </p:cNvPr>
          <p:cNvSpPr/>
          <p:nvPr/>
        </p:nvSpPr>
        <p:spPr>
          <a:xfrm>
            <a:off x="979842" y="1256941"/>
            <a:ext cx="3467616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工程项目文件组成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93E98D-7774-47E2-AE9B-FD4A7619CCC1}"/>
              </a:ext>
            </a:extLst>
          </p:cNvPr>
          <p:cNvSpPr/>
          <p:nvPr/>
        </p:nvSpPr>
        <p:spPr>
          <a:xfrm>
            <a:off x="1060043" y="2312265"/>
            <a:ext cx="316657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main.py</a:t>
            </a:r>
            <a:r>
              <a:rPr lang="zh-CN" altLang="en-US" dirty="0"/>
              <a:t>：程序入口</a:t>
            </a:r>
            <a:endParaRPr lang="en-US" altLang="zh-CN" dirty="0"/>
          </a:p>
          <a:p>
            <a:r>
              <a:rPr lang="en-US" altLang="zh-CN" dirty="0"/>
              <a:t>database.py</a:t>
            </a:r>
            <a:r>
              <a:rPr lang="zh-CN" altLang="en-US" dirty="0"/>
              <a:t>：数据库操作文件</a:t>
            </a:r>
            <a:endParaRPr lang="en-US" altLang="zh-CN" dirty="0"/>
          </a:p>
          <a:p>
            <a:r>
              <a:rPr lang="en-US" altLang="zh-CN" dirty="0"/>
              <a:t>spider.py</a:t>
            </a:r>
            <a:r>
              <a:rPr lang="zh-CN" altLang="en-US" dirty="0"/>
              <a:t>：爬虫</a:t>
            </a:r>
            <a:endParaRPr lang="en-US" altLang="zh-CN" dirty="0"/>
          </a:p>
          <a:p>
            <a:r>
              <a:rPr lang="en-US" altLang="zh-CN" dirty="0"/>
              <a:t>UrlManager.py</a:t>
            </a:r>
            <a:r>
              <a:rPr lang="zh-CN" altLang="en-US" dirty="0"/>
              <a:t>：</a:t>
            </a:r>
            <a:r>
              <a:rPr lang="en-US" altLang="zh-CN" dirty="0"/>
              <a:t>URL</a:t>
            </a:r>
            <a:r>
              <a:rPr lang="zh-CN" altLang="en-US" dirty="0"/>
              <a:t>管理器</a:t>
            </a:r>
            <a:endParaRPr lang="en-US" altLang="zh-CN" dirty="0"/>
          </a:p>
          <a:p>
            <a:r>
              <a:rPr lang="en-US" altLang="zh-CN" dirty="0"/>
              <a:t>phrase.py:</a:t>
            </a:r>
            <a:r>
              <a:rPr lang="zh-CN" altLang="en-US" dirty="0"/>
              <a:t>处理短语</a:t>
            </a:r>
            <a:endParaRPr lang="en-US" altLang="zh-CN" dirty="0"/>
          </a:p>
          <a:p>
            <a:r>
              <a:rPr lang="en-US" altLang="zh-CN" dirty="0"/>
              <a:t>utils.py</a:t>
            </a:r>
            <a:r>
              <a:rPr lang="zh-CN" altLang="en-US" dirty="0"/>
              <a:t>：工具类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31466F-E2D8-4531-9A43-4A31242DF785}"/>
              </a:ext>
            </a:extLst>
          </p:cNvPr>
          <p:cNvSpPr/>
          <p:nvPr/>
        </p:nvSpPr>
        <p:spPr>
          <a:xfrm>
            <a:off x="7304676" y="1138145"/>
            <a:ext cx="14157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6F063-689E-4EFB-B04D-9E418F87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86" y="2186471"/>
            <a:ext cx="6333532" cy="2046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5A39D5-098F-46C2-8E02-AB19D033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27" y="4478337"/>
            <a:ext cx="2714625" cy="1762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7A43B6-CEC4-4AAB-954E-4A6B2D49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052" y="4823945"/>
            <a:ext cx="6566659" cy="8866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6C39F91-71D7-43E0-8192-A4B42AD03B73}"/>
              </a:ext>
            </a:extLst>
          </p:cNvPr>
          <p:cNvSpPr/>
          <p:nvPr/>
        </p:nvSpPr>
        <p:spPr>
          <a:xfrm>
            <a:off x="5302259" y="4454613"/>
            <a:ext cx="3681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t_crawl_visited：已经访问过的网址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EFD20D-A7B2-4863-BCC7-E569D130EB02}"/>
              </a:ext>
            </a:extLst>
          </p:cNvPr>
          <p:cNvSpPr/>
          <p:nvPr/>
        </p:nvSpPr>
        <p:spPr>
          <a:xfrm>
            <a:off x="5248885" y="1756157"/>
            <a:ext cx="155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t_</a:t>
            </a:r>
            <a:r>
              <a:rPr lang="en-US" altLang="zh-CN" dirty="0"/>
              <a:t>word</a:t>
            </a:r>
            <a:r>
              <a:rPr lang="zh-CN" altLang="en-US" dirty="0"/>
              <a:t>：短语</a:t>
            </a:r>
          </a:p>
        </p:txBody>
      </p:sp>
    </p:spTree>
    <p:extLst>
      <p:ext uri="{BB962C8B-B14F-4D97-AF65-F5344CB8AC3E}">
        <p14:creationId xmlns:p14="http://schemas.microsoft.com/office/powerpoint/2010/main" val="39450728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65F8D-EC64-47F8-AFDF-26866E1C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</a:t>
            </a:r>
            <a:r>
              <a:rPr lang="en-US" altLang="zh-CN" dirty="0" err="1"/>
              <a:t>UrlManager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242F5F-7A84-43F4-B17E-6C2A1C6E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99" y="1296626"/>
            <a:ext cx="4342295" cy="5478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UrlManger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url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管理类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.visited_page_urls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已经访问过的页面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.not_visited_page_urls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set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未访问的页面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has_not_visited_page_url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判断是否有待爬取的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.not_visited_page_urls) !=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get_page_url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获得下一个待爬取的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page_url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.not_visited_page_urls.pop()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.visited_page_urls.add(page_url)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page_url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add_page_url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url):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添加新的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到待爬集合中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:param url: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.not_visited_page_urls.add(url)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2C76F5-4FEB-4B1A-8D6E-4C97ABC44A44}"/>
              </a:ext>
            </a:extLst>
          </p:cNvPr>
          <p:cNvSpPr/>
          <p:nvPr/>
        </p:nvSpPr>
        <p:spPr>
          <a:xfrm>
            <a:off x="6988314" y="1540804"/>
            <a:ext cx="479728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def </a:t>
            </a:r>
            <a:r>
              <a:rPr lang="zh-CN" altLang="zh-CN" sz="1050" dirty="0">
                <a:solidFill>
                  <a:srgbClr val="00627A"/>
                </a:solidFill>
                <a:latin typeface="Arial Unicode MS"/>
                <a:ea typeface="JetBrains Mono"/>
              </a:rPr>
              <a:t>add_page_urls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05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, urls):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"""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</a:rPr>
              <a:t>添加新的</a:t>
            </a: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urls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</a:rPr>
              <a:t>到待爬集合中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:param urls: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:return: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"""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urls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is None or not </a:t>
            </a:r>
            <a:r>
              <a:rPr lang="zh-CN" altLang="zh-CN" sz="1050" dirty="0">
                <a:solidFill>
                  <a:srgbClr val="000080"/>
                </a:solidFill>
                <a:latin typeface="Arial Unicode MS"/>
                <a:ea typeface="JetBrains Mono"/>
              </a:rPr>
              <a:t>isinstance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(urls, </a:t>
            </a:r>
            <a:r>
              <a:rPr lang="zh-CN" altLang="zh-CN" sz="1050" dirty="0">
                <a:solidFill>
                  <a:srgbClr val="000080"/>
                </a:solidFill>
                <a:latin typeface="Arial Unicode MS"/>
                <a:ea typeface="JetBrains Mono"/>
              </a:rPr>
              <a:t>list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)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or </a:t>
            </a:r>
            <a:r>
              <a:rPr lang="zh-CN" altLang="zh-CN" sz="1050" dirty="0">
                <a:solidFill>
                  <a:srgbClr val="000080"/>
                </a:solidFill>
                <a:latin typeface="Arial Unicode MS"/>
                <a:ea typeface="JetBrains Mono"/>
              </a:rPr>
              <a:t>len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(urls) == </a:t>
            </a:r>
            <a:r>
              <a:rPr lang="zh-CN" altLang="zh-CN" sz="105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return</a:t>
            </a:r>
            <a:b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        for 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urls: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050" dirty="0">
                <a:solidFill>
                  <a:srgbClr val="000080"/>
                </a:solidFill>
                <a:latin typeface="Arial Unicode MS"/>
                <a:ea typeface="JetBrains Mono"/>
              </a:rPr>
              <a:t>print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(url)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05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.not_visited_page_urls.add(url)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def </a:t>
            </a:r>
            <a:r>
              <a:rPr lang="zh-CN" altLang="zh-CN" sz="1050" dirty="0">
                <a:solidFill>
                  <a:srgbClr val="00627A"/>
                </a:solidFill>
                <a:latin typeface="Arial Unicode MS"/>
                <a:ea typeface="JetBrains Mono"/>
              </a:rPr>
              <a:t>is_page_visited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05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, url):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"""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</a:rPr>
              <a:t>判断</a:t>
            </a: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url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</a:rPr>
              <a:t>是否被访问过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:param url: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:return: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"""</a:t>
            </a:r>
            <a:b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05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is None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return True</a:t>
            </a:r>
            <a:b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</a:br>
            <a:b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        if 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url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05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.visited_page_urls:</a:t>
            </a:r>
            <a:b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return True</a:t>
            </a:r>
            <a:b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</a:br>
            <a:r>
              <a:rPr lang="zh-CN" altLang="zh-CN" sz="1050" dirty="0">
                <a:solidFill>
                  <a:srgbClr val="0033B3"/>
                </a:solidFill>
                <a:latin typeface="Arial Unicode MS"/>
                <a:ea typeface="JetBrains Mono"/>
              </a:rPr>
              <a:t>        return False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79524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B3D3A-6BD6-43F5-BC30-00CD8926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:Spider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E0AC05A-9A2A-4CE3-AD8D-667D82C0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48" y="1483978"/>
            <a:ext cx="4897495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traceback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BeautifulSoup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UrlManager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UrlManger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database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conn, cur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phrase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is_exist_phrase, insert_phrase_from_baidu_baike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utils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get_uuid, date_compare_now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Spider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爬虫类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.urlManager = UrlManger()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crawl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root_urls):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爬虫调度器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42165D-8A0A-41E4-86FF-210C0FC14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915" y="1517110"/>
            <a:ext cx="359796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def </a:t>
            </a:r>
            <a:r>
              <a:rPr lang="zh-CN" altLang="zh-CN" sz="1200" dirty="0">
                <a:solidFill>
                  <a:srgbClr val="00627A"/>
                </a:solidFill>
                <a:latin typeface="Arial Unicode MS"/>
                <a:ea typeface="JetBrains Mono"/>
              </a:rPr>
              <a:t>crawl_wiki_data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20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, url):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"""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爬取百度百科页面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:return: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"""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parser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text):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解析网页内容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:param text: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insert_url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url):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插入单个网址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insert_urls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urls):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插入多个网址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get_visited_from_database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url):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从数据库获得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访问情况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282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B3D3A-6BD6-43F5-BC30-00CD8926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:Spider</a:t>
            </a:r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C0BCA6-9F3D-4835-BAAA-BE8DA7584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26" y="1268539"/>
            <a:ext cx="9665252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crawl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root_urls):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爬虫调度器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root_urls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None or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(root_urls) ==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   for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url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root_urls: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.urlManager.add_page_url(url)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while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.urlManager.has_not_visited_page_url():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page_url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.urlManager.get_page_url()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query_result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.get_visited_from_database(page_url)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如果从未访问过或很久之前访问过该网址，则需要访问并解析网址内容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query_result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.crawl_wiki_data(page_url)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date_compare_now(query_result[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&gt;=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(query_result[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.crawl_wiki_data(page_url)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430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6AAA8-5EC1-4940-868F-A857F5C0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:Spider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12AA8F-3EE3-4A45-B31B-B1443EEE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21" y="1320395"/>
            <a:ext cx="8189843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crawl_wiki_data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url):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爬取百度百科页面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headers =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'User-Agent'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'Mozilla/5.0 (Windows NT 10.0; WOW64) AppleWebKit/537.36 (KHTML, like Gecko) Chrome/67.0.3396.99 Safari/537.36'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response = requests.get(url,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headers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=headers)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response.text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not None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.parser(response.text)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url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已经访问，加入到数据库中，后续不再访问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.insert_url(url)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'traceback.format_exc():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%s'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traceback.format_exc())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55457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EC379-E37F-49FC-9928-293B200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:Spider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73A037-5342-44AB-9B53-1BB45613E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61" y="1487535"/>
            <a:ext cx="6781539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parser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text):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解析网页内容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:param text: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将一段文档传入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BeautifulSoup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的构造方法，可以传入一段字符串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 = BeautifulSoup(text,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'lxml'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标题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lemma_wgt_lemma_title_title = soup.find(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'dd'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'class'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'lemmaWgt-lemmaTitle-title'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print(lemma_wgt_lemma_title_title)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title = lemma_wgt_lemma_title_title.find(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'h1'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print(title.text)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如果该短语不存在，则需要加入到数据库中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title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not None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\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title.text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is not None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\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and not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is_exist_phrase(title.text):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摘要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lemma_summary = soup.find(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'div'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'class'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'lemma-summary'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8258FA-CE2C-4C5D-96C8-478F07E4ABC5}"/>
              </a:ext>
            </a:extLst>
          </p:cNvPr>
          <p:cNvSpPr/>
          <p:nvPr/>
        </p:nvSpPr>
        <p:spPr>
          <a:xfrm>
            <a:off x="6449394" y="1621016"/>
            <a:ext cx="55783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  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lemma_summary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is not None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lemma_summary_text = lemma_summary.text;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　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print(lemma_summary_text)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    # </a:t>
            </a:r>
            <a: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加入到数据库中</a:t>
            </a:r>
            <a:b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       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lemma_summary_text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is not None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insert_phrase_from_baidu_baike([title.text, lemma_summary_text])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百科关键词</a:t>
            </a:r>
            <a:br>
              <a:rPr lang="zh-CN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</a:br>
            <a:r>
              <a:rPr lang="en-US" altLang="zh-CN" sz="1200" i="1" dirty="0">
                <a:solidFill>
                  <a:srgbClr val="8C8C8C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body_wrapper = soup.find(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'div'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, {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'class'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'body-wrapper'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})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targets = body_wrapper.find_all(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'a'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every_target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targets: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# print(every_target.text)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# print(every_target.get('href'))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href = every_target.get(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'href'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# text = every_target.text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href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is not None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href[</a:t>
            </a:r>
            <a:r>
              <a:rPr lang="zh-CN" altLang="zh-CN" sz="12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r>
              <a:rPr lang="zh-CN" altLang="zh-CN" sz="1200" dirty="0">
                <a:solidFill>
                  <a:srgbClr val="1750EB"/>
                </a:solidFill>
                <a:latin typeface="Arial Unicode MS"/>
                <a:ea typeface="JetBrains Mono"/>
              </a:rPr>
              <a:t>6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] == 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'/item/'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# print('https://baike.baidu.com' + href, text)</a:t>
            </a:r>
            <a:b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200" dirty="0">
                <a:solidFill>
                  <a:srgbClr val="94558D"/>
                </a:solidFill>
                <a:latin typeface="Arial Unicode MS"/>
                <a:ea typeface="JetBrains Mono"/>
              </a:rPr>
              <a:t>self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.urlManager.add_page_url(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'https://baike.baidu.com'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+ href)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except </a:t>
            </a:r>
            <a:r>
              <a:rPr lang="zh-CN" altLang="zh-CN" sz="1200" dirty="0">
                <a:solidFill>
                  <a:srgbClr val="000080"/>
                </a:solidFill>
                <a:latin typeface="Arial Unicode MS"/>
                <a:ea typeface="JetBrains Mono"/>
              </a:rPr>
              <a:t>Exception </a:t>
            </a:r>
            <a:r>
              <a:rPr lang="zh-CN" altLang="zh-CN" sz="1200" dirty="0">
                <a:solidFill>
                  <a:srgbClr val="0033B3"/>
                </a:solidFill>
                <a:latin typeface="Arial Unicode MS"/>
                <a:ea typeface="JetBrains Mono"/>
              </a:rPr>
              <a:t>as </a:t>
            </a:r>
            <a:r>
              <a:rPr lang="zh-CN" altLang="zh-CN" sz="1200" dirty="0">
                <a:solidFill>
                  <a:srgbClr val="808080"/>
                </a:solidFill>
                <a:latin typeface="Arial Unicode MS"/>
                <a:ea typeface="JetBrains Mono"/>
              </a:rPr>
              <a:t>e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80"/>
                </a:solidFill>
                <a:latin typeface="Arial Unicode MS"/>
                <a:ea typeface="JetBrains Mono"/>
              </a:rPr>
              <a:t>print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'traceback.format_exc():</a:t>
            </a:r>
            <a:r>
              <a:rPr lang="zh-CN" altLang="zh-CN" sz="1200" dirty="0">
                <a:solidFill>
                  <a:srgbClr val="0037A6"/>
                </a:solidFill>
                <a:latin typeface="Arial Unicode MS"/>
                <a:ea typeface="JetBrains Mono"/>
              </a:rPr>
              <a:t>\n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%s' 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% traceback.format_exc())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95203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649F4-32C6-49B1-ACFB-8B42BE29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</a:t>
            </a:r>
            <a:r>
              <a:rPr lang="zh-CN" altLang="en-US" dirty="0"/>
              <a:t>数据库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860B30-EBE1-4659-B945-3C8FF80B9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17" y="1631725"/>
            <a:ext cx="4320210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MySQLdb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 = MySQLdb.connect(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host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"localhost"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"root"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passwd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"biticai_404"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db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"crossword"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charset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'utf8'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 = conn.cursor()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close_database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cur.close()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9F264B-336D-485A-97F4-67FE05044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827" y="1453494"/>
            <a:ext cx="7310783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insert_phrase_from_baidu_baike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(phrase):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插入百度百科的短语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phrase[0]: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短语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phrase[1]: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解释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assert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(phrase)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assert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(phrase[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assert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(phrase[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sql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t_word(id,word,hint,length,type,category) values (%s,%s,%s,%s,%s,%s)"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param = (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get_uuid(), phrase[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phrase[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(phrase[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 WordType.WordType_Type_DuanYu),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(WordCategory.WordCategory_Ease))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result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cur.execute(sql, param)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如果成功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,result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的值为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conn.commit()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Exception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(e)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conn.rollback()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2051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55E0E-87AA-4E55-AF71-5F30CA8E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各模块实现</a:t>
            </a:r>
            <a:r>
              <a:rPr lang="en-US" altLang="zh-CN" dirty="0"/>
              <a:t>:</a:t>
            </a:r>
            <a:r>
              <a:rPr lang="zh-CN" altLang="en-US" dirty="0"/>
              <a:t>工具类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6DE935-8BD1-4D2D-AC05-C82EB2B54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78" y="1226501"/>
            <a:ext cx="5481983" cy="5478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datetime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uuid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datetime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get_uuid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得到去掉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‘-’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uuid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uid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(uuid.uuid4())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suid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.join(uid.split(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'-'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suid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date_compare_now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(date1):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返回当前时间和给定时间间隔天数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:param date1: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:return: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time_now = datetime.datetime.now()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获取当前日期时间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diff = time_now - date1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diff.days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1484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63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开发爬虫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</a:t>
            </a:r>
            <a:r>
              <a:rPr lang="zh-CN" altLang="en-US" dirty="0"/>
              <a:t>简介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2447" y="1494817"/>
            <a:ext cx="10905048" cy="2730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fontAlgn="auto">
              <a:lnSpc>
                <a:spcPct val="125000"/>
              </a:lnSpc>
              <a:buNone/>
            </a:pP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Scrapy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fontAlgn="auto">
              <a:lnSpc>
                <a:spcPct val="125000"/>
              </a:lnSpc>
              <a:buAutoNum type="arabicPeriod"/>
            </a:pP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Python开发的一个快速、高层次的屏幕抓取和web抓取框架，用于抓取web站点并从页面中提取结构化的数据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endParaRPr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fontAlgn="auto">
              <a:lnSpc>
                <a:spcPct val="125000"/>
              </a:lnSpc>
              <a:buAutoNum type="arabicPeriod"/>
            </a:pP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可以根据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自身的</a:t>
            </a: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需求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进行部分</a:t>
            </a: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修改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，而不需要重新编写所有内容；</a:t>
            </a:r>
          </a:p>
          <a:p>
            <a:pPr marL="514350" lvl="0" indent="-514350" fontAlgn="auto">
              <a:lnSpc>
                <a:spcPct val="125000"/>
              </a:lnSpc>
              <a:buAutoNum type="arabicPeriod"/>
            </a:pPr>
            <a:r>
              <a:rPr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提供了多种类型爬虫的基类，如BaseSpider、sitemap爬虫等</a:t>
            </a:r>
            <a:r>
              <a:rPr 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7F1DE4-CFBD-43CA-9D05-E847B7C8FB7F}"/>
              </a:ext>
            </a:extLst>
          </p:cNvPr>
          <p:cNvSpPr txBox="1"/>
          <p:nvPr/>
        </p:nvSpPr>
        <p:spPr>
          <a:xfrm>
            <a:off x="681217" y="4819705"/>
            <a:ext cx="8434705" cy="11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fontAlgn="auto">
              <a:lnSpc>
                <a:spcPct val="125000"/>
              </a:lnSpc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安装：</a:t>
            </a:r>
          </a:p>
          <a:p>
            <a:pPr marL="800100" lvl="1" indent="-3429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python pip install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crapy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240121-2398-4306-8FFD-6280E21C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66" y="5034092"/>
            <a:ext cx="3516726" cy="155161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7" name="原创设计师QQ598969553                 _16">
            <a:extLst>
              <a:ext uri="{FF2B5EF4-FFF2-40B4-BE49-F238E27FC236}">
                <a16:creationId xmlns:a16="http://schemas.microsoft.com/office/drawing/2014/main" id="{410A5AF5-DF32-4CEC-A88B-A88EC0B27076}"/>
              </a:ext>
            </a:extLst>
          </p:cNvPr>
          <p:cNvSpPr txBox="1"/>
          <p:nvPr/>
        </p:nvSpPr>
        <p:spPr>
          <a:xfrm>
            <a:off x="1197735" y="4052642"/>
            <a:ext cx="9985420" cy="12193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“网络爬虫”，指的是搜索网络上的数据并进行整理的计算机程序。网络上存在各种各样的数据，例如网页、文件等，我们可以编写一个计算机程序，定期获得这些数据，然后对这些数据进行整理，从而得到我们感兴趣的数据。网络爬虫也叫做“网络蜘蛛”。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网络爬虫是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、百度等搜索引擎网站的重要组成部分，他们依靠网络爬虫获得各个网站的数据并进行整理，当用户登录搜索引擎网站并提供关键子后，这些网站返回包含这些关键字的网站，方便用户进一步访问。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如何快速访问网站、保存并整理海量数据是一件很困难的事情，需要专门研究相关技术。为简单起见，我们这门课程仅仅开发一个简单网络爬虫并对数据进行整理。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</a:t>
            </a:r>
            <a:r>
              <a:rPr lang="zh-CN" altLang="en-US" dirty="0"/>
              <a:t>组件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2019" y="1318039"/>
            <a:ext cx="6620731" cy="505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引擎(Scrapy)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用来处理整个系统的数据流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触发事务(框架</a:t>
            </a:r>
            <a:r>
              <a:rPr altLang="zh-CN" sz="2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核心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514350" lvl="0" indent="-51435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调度器(Scheduler)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用来接受引擎发过来的请求, 压入队列中, 并在引擎再次请求的时候返回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决定下一个要抓取的网址是什么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同时去除重复的网址</a:t>
            </a:r>
          </a:p>
          <a:p>
            <a:pPr marL="514350" lvl="0" indent="-51435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下载器(Downloader)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用于下载网页内容, 并将网页内容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返回</a:t>
            </a:r>
            <a:endParaRPr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514350" lvl="0" indent="-51435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爬虫(Spiders)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用于从特定的网页中提取自己需要的信息, 即所谓的实体(Item)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用户也可以从中提取出链接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让Scrapy继续抓取下一个页面</a:t>
            </a:r>
          </a:p>
          <a:p>
            <a:pPr marL="514350" lvl="0" indent="-51435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项目管道(Pipeline)</a:t>
            </a:r>
            <a:r>
              <a:rPr 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负责处理爬虫从网页中抽取的实体，主要的功能是持久化实体、验证实体的有效性、清除不需要的信息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1E9523-E30E-4DBC-8E22-5BC8CF4D7CD8}"/>
              </a:ext>
            </a:extLst>
          </p:cNvPr>
          <p:cNvSpPr/>
          <p:nvPr/>
        </p:nvSpPr>
        <p:spPr>
          <a:xfrm>
            <a:off x="8589616" y="1783301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调度器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5D377EBC-A50E-4E9E-89BF-BE9D8ADA493E}"/>
              </a:ext>
            </a:extLst>
          </p:cNvPr>
          <p:cNvSpPr/>
          <p:nvPr/>
        </p:nvSpPr>
        <p:spPr>
          <a:xfrm>
            <a:off x="8589616" y="2943918"/>
            <a:ext cx="1307548" cy="1091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E6D28E-942E-4478-A845-0D0FB270FE6A}"/>
              </a:ext>
            </a:extLst>
          </p:cNvPr>
          <p:cNvSpPr/>
          <p:nvPr/>
        </p:nvSpPr>
        <p:spPr>
          <a:xfrm>
            <a:off x="8706677" y="5076466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289657-DA2B-41C1-9CB5-DBA5070FE6CB}"/>
              </a:ext>
            </a:extLst>
          </p:cNvPr>
          <p:cNvSpPr/>
          <p:nvPr/>
        </p:nvSpPr>
        <p:spPr>
          <a:xfrm>
            <a:off x="7001563" y="3173454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项目管道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47F2E7-AB9F-4BB0-82F1-DA390634D6D8}"/>
              </a:ext>
            </a:extLst>
          </p:cNvPr>
          <p:cNvSpPr/>
          <p:nvPr/>
        </p:nvSpPr>
        <p:spPr>
          <a:xfrm>
            <a:off x="10837185" y="3264895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下载器</a:t>
            </a: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9C936F0A-1068-4F71-9C75-522231BC75E5}"/>
              </a:ext>
            </a:extLst>
          </p:cNvPr>
          <p:cNvSpPr/>
          <p:nvPr/>
        </p:nvSpPr>
        <p:spPr>
          <a:xfrm>
            <a:off x="8827934" y="4305274"/>
            <a:ext cx="870668" cy="3381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4740FA-0C6A-4913-B5D0-FD7CD36EDEEB}"/>
              </a:ext>
            </a:extLst>
          </p:cNvPr>
          <p:cNvSpPr/>
          <p:nvPr/>
        </p:nvSpPr>
        <p:spPr>
          <a:xfrm>
            <a:off x="9634492" y="4397805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Spider</a:t>
            </a:r>
            <a:r>
              <a:rPr lang="zh-CN" altLang="en-US" dirty="0"/>
              <a:t>中间件</a:t>
            </a: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25CDEDE9-1640-467D-8695-6AD5E5E1A18D}"/>
              </a:ext>
            </a:extLst>
          </p:cNvPr>
          <p:cNvSpPr/>
          <p:nvPr/>
        </p:nvSpPr>
        <p:spPr>
          <a:xfrm rot="16200000">
            <a:off x="9886301" y="3371890"/>
            <a:ext cx="870668" cy="3381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67CAC9-406D-489B-BB53-B1A1B5D47F77}"/>
              </a:ext>
            </a:extLst>
          </p:cNvPr>
          <p:cNvSpPr/>
          <p:nvPr/>
        </p:nvSpPr>
        <p:spPr>
          <a:xfrm>
            <a:off x="10167771" y="274210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下载中间件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</a:t>
            </a:r>
            <a:r>
              <a:rPr lang="zh-CN" altLang="en-US" dirty="0"/>
              <a:t>数据流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53DBE8-3F22-4195-873D-2CE0CE378D58}"/>
              </a:ext>
            </a:extLst>
          </p:cNvPr>
          <p:cNvSpPr/>
          <p:nvPr/>
        </p:nvSpPr>
        <p:spPr>
          <a:xfrm>
            <a:off x="8589616" y="1783301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调度器</a:t>
            </a: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88B0B3C4-050A-4FF9-96D7-5A7F5DC1E78A}"/>
              </a:ext>
            </a:extLst>
          </p:cNvPr>
          <p:cNvSpPr/>
          <p:nvPr/>
        </p:nvSpPr>
        <p:spPr>
          <a:xfrm>
            <a:off x="8589616" y="2943918"/>
            <a:ext cx="1307548" cy="1091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7EC390-867F-489F-886D-68EF1EF83311}"/>
              </a:ext>
            </a:extLst>
          </p:cNvPr>
          <p:cNvSpPr/>
          <p:nvPr/>
        </p:nvSpPr>
        <p:spPr>
          <a:xfrm>
            <a:off x="8706677" y="5076466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Spiders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987C28-9761-4765-993C-DFED2A141798}"/>
              </a:ext>
            </a:extLst>
          </p:cNvPr>
          <p:cNvSpPr txBox="1"/>
          <p:nvPr/>
        </p:nvSpPr>
        <p:spPr>
          <a:xfrm>
            <a:off x="207208" y="1691720"/>
            <a:ext cx="6620731" cy="2746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引擎：（打开网站，找到处理该网站的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Spider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Spider,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你第一个爬取的是哪个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？</a:t>
            </a:r>
          </a:p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Spider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：第一个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xxxx.com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；</a:t>
            </a:r>
          </a:p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引擎：调度器，我这有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request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请求，帮我排序入队；</a:t>
            </a:r>
          </a:p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调度器：好的</a:t>
            </a:r>
          </a:p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引擎：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！调度器，把你处理好的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request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请求给我。</a:t>
            </a:r>
          </a:p>
          <a:p>
            <a:pPr marL="457200" lvl="0" indent="-457200" fontAlgn="auto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调度器：给你，这是我处理好的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request</a:t>
            </a:r>
            <a:endParaRPr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7291E8E0-628C-49B9-A189-09AB9F826EE8}"/>
              </a:ext>
            </a:extLst>
          </p:cNvPr>
          <p:cNvSpPr/>
          <p:nvPr/>
        </p:nvSpPr>
        <p:spPr>
          <a:xfrm rot="16200000">
            <a:off x="7385697" y="3780497"/>
            <a:ext cx="1999313" cy="2167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6E3DA81-A712-4C4F-AA2C-2AE24E9DC962}"/>
              </a:ext>
            </a:extLst>
          </p:cNvPr>
          <p:cNvSpPr/>
          <p:nvPr/>
        </p:nvSpPr>
        <p:spPr>
          <a:xfrm>
            <a:off x="142400" y="6442525"/>
            <a:ext cx="5272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https://www.runoob.com/w3cnote/scrapy-detail.html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数据流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21887D-7278-4535-A448-DBB23AE3D017}"/>
              </a:ext>
            </a:extLst>
          </p:cNvPr>
          <p:cNvSpPr/>
          <p:nvPr/>
        </p:nvSpPr>
        <p:spPr>
          <a:xfrm>
            <a:off x="8589616" y="1783301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调度器</a:t>
            </a:r>
          </a:p>
        </p:txBody>
      </p:sp>
      <p:sp>
        <p:nvSpPr>
          <p:cNvPr id="16" name="流程图: 决策 15">
            <a:extLst>
              <a:ext uri="{FF2B5EF4-FFF2-40B4-BE49-F238E27FC236}">
                <a16:creationId xmlns:a16="http://schemas.microsoft.com/office/drawing/2014/main" id="{BD85BEFA-958E-4650-A8F8-6CCBB6366E8F}"/>
              </a:ext>
            </a:extLst>
          </p:cNvPr>
          <p:cNvSpPr/>
          <p:nvPr/>
        </p:nvSpPr>
        <p:spPr>
          <a:xfrm>
            <a:off x="8589616" y="2943918"/>
            <a:ext cx="1307548" cy="1091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A384C5-78C4-49AB-8CA8-0D5419CD441C}"/>
              </a:ext>
            </a:extLst>
          </p:cNvPr>
          <p:cNvSpPr/>
          <p:nvPr/>
        </p:nvSpPr>
        <p:spPr>
          <a:xfrm>
            <a:off x="10837185" y="3264895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下载器</a:t>
            </a: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500D2818-DEFA-494C-9D22-AABA92CD03BF}"/>
              </a:ext>
            </a:extLst>
          </p:cNvPr>
          <p:cNvSpPr/>
          <p:nvPr/>
        </p:nvSpPr>
        <p:spPr>
          <a:xfrm rot="16200000">
            <a:off x="9886301" y="3371890"/>
            <a:ext cx="870668" cy="3381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8D5D18-3F5C-44ED-AEF9-28F43DE089CB}"/>
              </a:ext>
            </a:extLst>
          </p:cNvPr>
          <p:cNvSpPr/>
          <p:nvPr/>
        </p:nvSpPr>
        <p:spPr>
          <a:xfrm>
            <a:off x="10167771" y="274210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下载中间件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EFB92A-9A7A-4CAA-B00C-5CECD0C4208C}"/>
              </a:ext>
            </a:extLst>
          </p:cNvPr>
          <p:cNvSpPr/>
          <p:nvPr/>
        </p:nvSpPr>
        <p:spPr>
          <a:xfrm>
            <a:off x="316067" y="2472338"/>
            <a:ext cx="6096000" cy="27519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eriod" startAt="7"/>
            </a:pPr>
            <a:r>
              <a:rPr lang="zh-CN" altLang="en-US" sz="2000" dirty="0"/>
              <a:t>引擎：Hi！下载器，你按照下载中间件的设置帮我下载一下这个request请求；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eriod" startAt="7"/>
            </a:pPr>
            <a:r>
              <a:rPr lang="zh-CN" altLang="en-US" sz="2000" dirty="0"/>
              <a:t>下载器：好的！我现在下载；</a:t>
            </a:r>
            <a:endParaRPr lang="en-US" altLang="zh-CN" sz="2000" dirty="0"/>
          </a:p>
          <a:p>
            <a:pPr marL="457200" indent="-457200">
              <a:lnSpc>
                <a:spcPct val="125000"/>
              </a:lnSpc>
              <a:buFont typeface="+mj-lt"/>
              <a:buAutoNum type="arabicPeriod" startAt="7"/>
            </a:pPr>
            <a:r>
              <a:rPr lang="zh-CN" altLang="en-US" sz="2000" dirty="0"/>
              <a:t>下载器： Hi！引擎，给你下载好的东西。（如果失败：sorry，这个request下载失败了。然后引擎告诉调度器，这个request下载失败了，你记录一下，我们待会儿再下载）</a:t>
            </a:r>
          </a:p>
        </p:txBody>
      </p:sp>
      <p:sp>
        <p:nvSpPr>
          <p:cNvPr id="26" name="箭头: 圆角右 25">
            <a:extLst>
              <a:ext uri="{FF2B5EF4-FFF2-40B4-BE49-F238E27FC236}">
                <a16:creationId xmlns:a16="http://schemas.microsoft.com/office/drawing/2014/main" id="{71AE3121-9E48-4EF1-A0BC-BA594DDF4DC0}"/>
              </a:ext>
            </a:extLst>
          </p:cNvPr>
          <p:cNvSpPr/>
          <p:nvPr/>
        </p:nvSpPr>
        <p:spPr>
          <a:xfrm flipV="1">
            <a:off x="9445183" y="2609641"/>
            <a:ext cx="1392002" cy="927365"/>
          </a:xfrm>
          <a:prstGeom prst="bentArrow">
            <a:avLst>
              <a:gd name="adj1" fmla="val 14044"/>
              <a:gd name="adj2" fmla="val 25000"/>
              <a:gd name="adj3" fmla="val 25000"/>
              <a:gd name="adj4" fmla="val 72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爆炸形: 8 pt  27">
            <a:extLst>
              <a:ext uri="{FF2B5EF4-FFF2-40B4-BE49-F238E27FC236}">
                <a16:creationId xmlns:a16="http://schemas.microsoft.com/office/drawing/2014/main" id="{8F4F4BC4-E64E-4CA5-91C5-D505AC8B4CD6}"/>
              </a:ext>
            </a:extLst>
          </p:cNvPr>
          <p:cNvSpPr/>
          <p:nvPr/>
        </p:nvSpPr>
        <p:spPr>
          <a:xfrm>
            <a:off x="10761427" y="1463594"/>
            <a:ext cx="1264698" cy="99258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数据流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5D377EBC-A50E-4E9E-89BF-BE9D8ADA493E}"/>
              </a:ext>
            </a:extLst>
          </p:cNvPr>
          <p:cNvSpPr/>
          <p:nvPr/>
        </p:nvSpPr>
        <p:spPr>
          <a:xfrm>
            <a:off x="8589616" y="2943918"/>
            <a:ext cx="1307548" cy="1091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E6D28E-942E-4478-A845-0D0FB270FE6A}"/>
              </a:ext>
            </a:extLst>
          </p:cNvPr>
          <p:cNvSpPr/>
          <p:nvPr/>
        </p:nvSpPr>
        <p:spPr>
          <a:xfrm>
            <a:off x="8706677" y="5076466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爬虫</a:t>
            </a: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9C936F0A-1068-4F71-9C75-522231BC75E5}"/>
              </a:ext>
            </a:extLst>
          </p:cNvPr>
          <p:cNvSpPr/>
          <p:nvPr/>
        </p:nvSpPr>
        <p:spPr>
          <a:xfrm>
            <a:off x="8827934" y="4305274"/>
            <a:ext cx="870668" cy="3381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4740FA-0C6A-4913-B5D0-FD7CD36EDEEB}"/>
              </a:ext>
            </a:extLst>
          </p:cNvPr>
          <p:cNvSpPr/>
          <p:nvPr/>
        </p:nvSpPr>
        <p:spPr>
          <a:xfrm>
            <a:off x="9634492" y="4397805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Spider</a:t>
            </a:r>
            <a:r>
              <a:rPr lang="zh-CN" altLang="en-US" dirty="0"/>
              <a:t>中间件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6F97FE-C184-445B-BADE-8DB7189E4E43}"/>
              </a:ext>
            </a:extLst>
          </p:cNvPr>
          <p:cNvSpPr/>
          <p:nvPr/>
        </p:nvSpPr>
        <p:spPr>
          <a:xfrm>
            <a:off x="499165" y="2742105"/>
            <a:ext cx="6096000" cy="14471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 startAt="10"/>
            </a:pPr>
            <a:r>
              <a:rPr lang="zh-CN" altLang="en-US" dirty="0"/>
              <a:t>引擎：Hi！Spider，这是下载好的东西，并且已经按照</a:t>
            </a:r>
            <a:r>
              <a:rPr lang="en-US" altLang="zh-CN" dirty="0"/>
              <a:t>Spider</a:t>
            </a:r>
            <a:r>
              <a:rPr lang="zh-CN" altLang="en-US" dirty="0"/>
              <a:t>中间件处理过了，你自己处理一下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 startAt="10"/>
            </a:pPr>
            <a:r>
              <a:rPr lang="zh-CN" altLang="en-US" dirty="0"/>
              <a:t>Spider：Hi！引擎，我这里有两个结果，一个是需要跟进的新的URL，另一个是获取到的Item数据。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5BA43D-44C1-43CA-9162-119C928D16FC}"/>
              </a:ext>
            </a:extLst>
          </p:cNvPr>
          <p:cNvSpPr/>
          <p:nvPr/>
        </p:nvSpPr>
        <p:spPr>
          <a:xfrm>
            <a:off x="10837185" y="3264895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下载器</a:t>
            </a:r>
          </a:p>
        </p:txBody>
      </p:sp>
      <p:sp>
        <p:nvSpPr>
          <p:cNvPr id="17" name="箭头: 圆角右 16">
            <a:extLst>
              <a:ext uri="{FF2B5EF4-FFF2-40B4-BE49-F238E27FC236}">
                <a16:creationId xmlns:a16="http://schemas.microsoft.com/office/drawing/2014/main" id="{7A89472D-7447-4455-B969-7E6167CCEC2F}"/>
              </a:ext>
            </a:extLst>
          </p:cNvPr>
          <p:cNvSpPr/>
          <p:nvPr/>
        </p:nvSpPr>
        <p:spPr>
          <a:xfrm rot="5641540" flipV="1">
            <a:off x="9212580" y="3880660"/>
            <a:ext cx="1392002" cy="927365"/>
          </a:xfrm>
          <a:prstGeom prst="bentArrow">
            <a:avLst>
              <a:gd name="adj1" fmla="val 14044"/>
              <a:gd name="adj2" fmla="val 25000"/>
              <a:gd name="adj3" fmla="val 25000"/>
              <a:gd name="adj4" fmla="val 72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5712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数据流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5D377EBC-A50E-4E9E-89BF-BE9D8ADA493E}"/>
              </a:ext>
            </a:extLst>
          </p:cNvPr>
          <p:cNvSpPr/>
          <p:nvPr/>
        </p:nvSpPr>
        <p:spPr>
          <a:xfrm>
            <a:off x="8589616" y="2943918"/>
            <a:ext cx="1307548" cy="1091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E6D28E-942E-4478-A845-0D0FB270FE6A}"/>
              </a:ext>
            </a:extLst>
          </p:cNvPr>
          <p:cNvSpPr/>
          <p:nvPr/>
        </p:nvSpPr>
        <p:spPr>
          <a:xfrm>
            <a:off x="8706677" y="5076466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289657-DA2B-41C1-9CB5-DBA5070FE6CB}"/>
              </a:ext>
            </a:extLst>
          </p:cNvPr>
          <p:cNvSpPr/>
          <p:nvPr/>
        </p:nvSpPr>
        <p:spPr>
          <a:xfrm>
            <a:off x="7001563" y="3173454"/>
            <a:ext cx="1113183" cy="55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项目管道</a:t>
            </a: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9C936F0A-1068-4F71-9C75-522231BC75E5}"/>
              </a:ext>
            </a:extLst>
          </p:cNvPr>
          <p:cNvSpPr/>
          <p:nvPr/>
        </p:nvSpPr>
        <p:spPr>
          <a:xfrm>
            <a:off x="8827934" y="4305274"/>
            <a:ext cx="870668" cy="33818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4740FA-0C6A-4913-B5D0-FD7CD36EDEEB}"/>
              </a:ext>
            </a:extLst>
          </p:cNvPr>
          <p:cNvSpPr/>
          <p:nvPr/>
        </p:nvSpPr>
        <p:spPr>
          <a:xfrm>
            <a:off x="9634492" y="4397805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Spider</a:t>
            </a:r>
            <a:r>
              <a:rPr lang="zh-CN" altLang="en-US" dirty="0"/>
              <a:t>中间件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26981-C5ED-4354-BC75-BCCFD1D25EBA}"/>
              </a:ext>
            </a:extLst>
          </p:cNvPr>
          <p:cNvSpPr/>
          <p:nvPr/>
        </p:nvSpPr>
        <p:spPr>
          <a:xfrm>
            <a:off x="559105" y="2656717"/>
            <a:ext cx="6096000" cy="21396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eriod" startAt="12"/>
            </a:pPr>
            <a:r>
              <a:rPr lang="zh-CN" altLang="en-US" dirty="0"/>
              <a:t>引擎：</a:t>
            </a:r>
            <a:endParaRPr lang="en-US" altLang="zh-CN" dirty="0"/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/>
              <a:t>Hi ！管道，我这儿有个item你帮我处理一下；</a:t>
            </a:r>
            <a:endParaRPr lang="en-US" altLang="zh-CN" dirty="0"/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en-US" altLang="zh-CN" dirty="0"/>
              <a:t>Hi</a:t>
            </a:r>
            <a:r>
              <a:rPr lang="zh-CN" altLang="en-US" dirty="0"/>
              <a:t>！调度器，这是需要跟进URL你帮我处理下；</a:t>
            </a:r>
            <a:endParaRPr lang="en-US" altLang="zh-CN" dirty="0"/>
          </a:p>
          <a:p>
            <a:pPr marL="800100" lvl="1" indent="-342900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/>
              <a:t>从第</a:t>
            </a:r>
            <a:r>
              <a:rPr lang="en-US" altLang="zh-CN" dirty="0"/>
              <a:t>3</a:t>
            </a:r>
            <a:r>
              <a:rPr lang="zh-CN" altLang="en-US" dirty="0"/>
              <a:t>步开始循环，直到调度器中没有更多的</a:t>
            </a:r>
            <a:r>
              <a:rPr lang="en-US" altLang="zh-CN" dirty="0"/>
              <a:t>request</a:t>
            </a:r>
            <a:r>
              <a:rPr lang="zh-CN" altLang="en-US" dirty="0"/>
              <a:t>，引擎关闭网站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eriod" startAt="12"/>
            </a:pPr>
            <a:r>
              <a:rPr lang="zh-CN" altLang="en-US" dirty="0"/>
              <a:t>管道调度器：好的，现在就做！保存到数据库或文件</a:t>
            </a:r>
          </a:p>
        </p:txBody>
      </p:sp>
      <p:sp>
        <p:nvSpPr>
          <p:cNvPr id="14" name="箭头: 圆角右 13">
            <a:extLst>
              <a:ext uri="{FF2B5EF4-FFF2-40B4-BE49-F238E27FC236}">
                <a16:creationId xmlns:a16="http://schemas.microsoft.com/office/drawing/2014/main" id="{EE23E3DD-DBAE-49E8-B401-2FD6E9DD4834}"/>
              </a:ext>
            </a:extLst>
          </p:cNvPr>
          <p:cNvSpPr/>
          <p:nvPr/>
        </p:nvSpPr>
        <p:spPr>
          <a:xfrm rot="12499727" flipV="1">
            <a:off x="8010675" y="3874358"/>
            <a:ext cx="1392002" cy="927365"/>
          </a:xfrm>
          <a:prstGeom prst="bentArrow">
            <a:avLst>
              <a:gd name="adj1" fmla="val 14044"/>
              <a:gd name="adj2" fmla="val 25000"/>
              <a:gd name="adj3" fmla="val 25000"/>
              <a:gd name="adj4" fmla="val 723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7234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</a:t>
            </a:r>
            <a:r>
              <a:rPr lang="zh-CN" altLang="en-US" dirty="0"/>
              <a:t>系统实现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FC4D495-C55C-4398-9856-28059D563A7B}"/>
              </a:ext>
            </a:extLst>
          </p:cNvPr>
          <p:cNvSpPr/>
          <p:nvPr/>
        </p:nvSpPr>
        <p:spPr>
          <a:xfrm>
            <a:off x="596349" y="1435696"/>
            <a:ext cx="10566400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利用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Scrapy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框架完成百度百科</a:t>
            </a:r>
            <a:r>
              <a:rPr lang="zh-CN" altLang="en-US" sz="2400" dirty="0"/>
              <a:t>网络爬虫任务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从指定百度百科页面出发，搜索网页中的“短语（术语）”（超链接）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将“短语”保存到</a:t>
            </a:r>
            <a:r>
              <a:rPr lang="en-US" altLang="zh-CN" sz="2400" dirty="0"/>
              <a:t>csv</a:t>
            </a:r>
            <a:r>
              <a:rPr lang="zh-CN" altLang="en-US" sz="2400" dirty="0"/>
              <a:t>文件中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</a:t>
            </a:r>
            <a:r>
              <a:rPr lang="en-US" altLang="zh-CN" dirty="0" err="1"/>
              <a:t>scrapy</a:t>
            </a:r>
            <a:r>
              <a:rPr lang="zh-CN" altLang="en-US" dirty="0"/>
              <a:t>示例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8FC46F-240B-4300-9B37-5C1C9BD6F54C}"/>
              </a:ext>
            </a:extLst>
          </p:cNvPr>
          <p:cNvSpPr/>
          <p:nvPr/>
        </p:nvSpPr>
        <p:spPr>
          <a:xfrm>
            <a:off x="821859" y="1415534"/>
            <a:ext cx="1917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创建项目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D930AE-1768-4663-97CF-F03378D6CED3}"/>
              </a:ext>
            </a:extLst>
          </p:cNvPr>
          <p:cNvSpPr/>
          <p:nvPr/>
        </p:nvSpPr>
        <p:spPr>
          <a:xfrm>
            <a:off x="592842" y="1927391"/>
            <a:ext cx="58457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scrapy startproject </a:t>
            </a:r>
            <a:r>
              <a:rPr lang="en-US" altLang="zh-CN" sz="2400" dirty="0" err="1"/>
              <a:t>BaiduBaike</a:t>
            </a:r>
            <a:endParaRPr lang="en-US" altLang="zh-CN" sz="2400" dirty="0"/>
          </a:p>
          <a:p>
            <a:r>
              <a:rPr lang="en-US" altLang="zh-CN" sz="2400" dirty="0"/>
              <a:t>cd .\</a:t>
            </a:r>
            <a:r>
              <a:rPr lang="en-US" altLang="zh-CN" sz="2400" dirty="0" err="1"/>
              <a:t>BaiduBaike</a:t>
            </a:r>
            <a:r>
              <a:rPr lang="en-US" altLang="zh-CN" sz="2400" dirty="0"/>
              <a:t>\</a:t>
            </a:r>
          </a:p>
          <a:p>
            <a:r>
              <a:rPr lang="fr-FR" altLang="zh-CN" sz="2400" dirty="0"/>
              <a:t>scrapy genspider baidubaike baike.baidu.com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EBA7126-5E96-4270-9721-8F0CAAA12F5A}"/>
              </a:ext>
            </a:extLst>
          </p:cNvPr>
          <p:cNvSpPr/>
          <p:nvPr/>
        </p:nvSpPr>
        <p:spPr>
          <a:xfrm>
            <a:off x="926106" y="3981938"/>
            <a:ext cx="2458109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rgbClr val="C00000"/>
                </a:solidFill>
              </a:rPr>
              <a:t>BaiduBaike</a:t>
            </a:r>
            <a:r>
              <a:rPr lang="en-US" altLang="zh-CN" sz="1600" dirty="0">
                <a:solidFill>
                  <a:srgbClr val="C00000"/>
                </a:solidFill>
              </a:rPr>
              <a:t>/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scrapy.cfg</a:t>
            </a:r>
            <a:endParaRPr lang="en-US" altLang="zh-CN" sz="1600" dirty="0"/>
          </a:p>
          <a:p>
            <a:r>
              <a:rPr lang="zh-CN" altLang="en-US" sz="1600" dirty="0"/>
              <a:t>        </a:t>
            </a:r>
            <a:r>
              <a:rPr lang="en-US" altLang="zh-CN" sz="1600" dirty="0" err="1">
                <a:solidFill>
                  <a:srgbClr val="C00000"/>
                </a:solidFill>
              </a:rPr>
              <a:t>BaiduBaike</a:t>
            </a:r>
            <a:r>
              <a:rPr lang="en-US" altLang="zh-CN" sz="1600" dirty="0">
                <a:solidFill>
                  <a:srgbClr val="C00000"/>
                </a:solidFill>
              </a:rPr>
              <a:t>/</a:t>
            </a:r>
          </a:p>
          <a:p>
            <a:r>
              <a:rPr lang="en-US" altLang="zh-CN" sz="1600" dirty="0"/>
              <a:t>                __init__.py</a:t>
            </a:r>
          </a:p>
          <a:p>
            <a:r>
              <a:rPr lang="en-US" altLang="zh-CN" sz="1600" dirty="0"/>
              <a:t>                items.py</a:t>
            </a:r>
          </a:p>
          <a:p>
            <a:r>
              <a:rPr lang="en-US" altLang="zh-CN" sz="1600" dirty="0"/>
              <a:t>                middlewares.py</a:t>
            </a:r>
          </a:p>
          <a:p>
            <a:r>
              <a:rPr lang="en-US" altLang="zh-CN" sz="1600" dirty="0"/>
              <a:t>                pipelines.py</a:t>
            </a:r>
          </a:p>
          <a:p>
            <a:r>
              <a:rPr lang="en-US" altLang="zh-CN" sz="1600" dirty="0"/>
              <a:t>                settings.py</a:t>
            </a:r>
          </a:p>
          <a:p>
            <a:r>
              <a:rPr lang="en-US" altLang="zh-CN" sz="1600" dirty="0"/>
              <a:t>                </a:t>
            </a:r>
            <a:r>
              <a:rPr lang="en-US" altLang="zh-CN" sz="1600" dirty="0">
                <a:solidFill>
                  <a:srgbClr val="C00000"/>
                </a:solidFill>
              </a:rPr>
              <a:t>spiders/</a:t>
            </a:r>
          </a:p>
          <a:p>
            <a:r>
              <a:rPr lang="en-US" altLang="zh-CN" sz="1600" dirty="0"/>
              <a:t>                        __init__.py</a:t>
            </a:r>
          </a:p>
          <a:p>
            <a:r>
              <a:rPr lang="en-US" altLang="zh-CN" sz="1600" dirty="0"/>
              <a:t>                        </a:t>
            </a:r>
            <a:r>
              <a:rPr lang="en-US" altLang="zh-CN" sz="1600" dirty="0">
                <a:solidFill>
                  <a:srgbClr val="FF0000"/>
                </a:solidFill>
              </a:rPr>
              <a:t>baidubaike.py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EF9143-46F0-477A-B14F-C8C95E876C93}"/>
              </a:ext>
            </a:extLst>
          </p:cNvPr>
          <p:cNvSpPr/>
          <p:nvPr/>
        </p:nvSpPr>
        <p:spPr>
          <a:xfrm>
            <a:off x="3705523" y="419505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scrapy.cfg: 项目的配置文件。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/: 该项目的python模块。之后将在此加入代码。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/>
              <a:t>/items.py: 项目中的item文件。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/>
              <a:t>/pipelines.py: 项目中的pipelines文件。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/>
              <a:t>/settings.py: 项目的设置文件。</a:t>
            </a:r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>
                <a:solidFill>
                  <a:srgbClr val="C00000"/>
                </a:solidFill>
              </a:rPr>
              <a:t>/spiders/</a:t>
            </a:r>
            <a:r>
              <a:rPr lang="zh-CN" altLang="en-US" dirty="0"/>
              <a:t>: 放置spider代码的目录</a:t>
            </a:r>
            <a:endParaRPr lang="en-US" altLang="zh-CN" dirty="0"/>
          </a:p>
          <a:p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>
                <a:solidFill>
                  <a:srgbClr val="C00000"/>
                </a:solidFill>
              </a:rPr>
              <a:t>/spiders/</a:t>
            </a:r>
            <a:r>
              <a:rPr lang="en-US" altLang="zh-CN" dirty="0" err="1">
                <a:solidFill>
                  <a:srgbClr val="C00000"/>
                </a:solidFill>
              </a:rPr>
              <a:t>baidubaike</a:t>
            </a:r>
            <a:r>
              <a:rPr lang="zh-CN" altLang="en-US" dirty="0"/>
              <a:t>:百度网站爬虫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B6912C-FDB5-4880-9734-07A96DF89E56}"/>
              </a:ext>
            </a:extLst>
          </p:cNvPr>
          <p:cNvSpPr/>
          <p:nvPr/>
        </p:nvSpPr>
        <p:spPr>
          <a:xfrm>
            <a:off x="592842" y="354561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创建完成后会自动生成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的文件结构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D876C0-2E2A-4DFC-B9C6-8169BBC8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09" y="1677144"/>
            <a:ext cx="5387296" cy="18515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D2D28-238D-4B86-9900-35A66595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301DEA-E631-4DCC-A391-FA507AC9E048}"/>
              </a:ext>
            </a:extLst>
          </p:cNvPr>
          <p:cNvSpPr/>
          <p:nvPr/>
        </p:nvSpPr>
        <p:spPr>
          <a:xfrm>
            <a:off x="821859" y="1415534"/>
            <a:ext cx="3055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settings.py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B93851-D065-420F-9CF9-5A1D120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59" y="2230437"/>
            <a:ext cx="4295775" cy="771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FB17B7-833F-42C8-A0A5-3B4B1C1F8BD9}"/>
              </a:ext>
            </a:extLst>
          </p:cNvPr>
          <p:cNvSpPr/>
          <p:nvPr/>
        </p:nvSpPr>
        <p:spPr>
          <a:xfrm>
            <a:off x="680503" y="3349824"/>
            <a:ext cx="104027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默认为True ，就是要遵守robots.txt 的规则。在Scrapy启动后，会在第一时间访问网站的 robots.txt 文件，然后决定该网站的爬取范围。</a:t>
            </a:r>
          </a:p>
          <a:p>
            <a:endParaRPr lang="zh-CN" altLang="en-US" dirty="0"/>
          </a:p>
          <a:p>
            <a:r>
              <a:rPr lang="zh-CN" altLang="en-US" dirty="0"/>
              <a:t>当此配置项设置为 False ，拒绝遵守 Robot协议，否则许多数据无法爬取。</a:t>
            </a:r>
          </a:p>
          <a:p>
            <a:r>
              <a:rPr lang="zh-CN" altLang="en-US" dirty="0"/>
              <a:t>建议要遵守规则。</a:t>
            </a:r>
          </a:p>
        </p:txBody>
      </p:sp>
    </p:spTree>
    <p:extLst>
      <p:ext uri="{BB962C8B-B14F-4D97-AF65-F5344CB8AC3E}">
        <p14:creationId xmlns:p14="http://schemas.microsoft.com/office/powerpoint/2010/main" val="278572825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3CC10-C226-423A-A95E-AB4EE293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63902B-C5E4-438A-99BF-D3C0E2F1EC48}"/>
              </a:ext>
            </a:extLst>
          </p:cNvPr>
          <p:cNvSpPr/>
          <p:nvPr/>
        </p:nvSpPr>
        <p:spPr>
          <a:xfrm>
            <a:off x="821859" y="1415534"/>
            <a:ext cx="2639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items.py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1FF846-993D-4718-9553-281E265DC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636" y="2370146"/>
            <a:ext cx="709433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BaidubaikeItem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(scrapy.Item):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define the fields for your item here like: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phrase = scrapy.Field()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url = scrapy.Field()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pass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820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63CE6-2C90-4536-986A-22652E3D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C6EDC1-0530-452E-BF81-717986903941}"/>
              </a:ext>
            </a:extLst>
          </p:cNvPr>
          <p:cNvSpPr/>
          <p:nvPr/>
        </p:nvSpPr>
        <p:spPr>
          <a:xfrm>
            <a:off x="821859" y="1415534"/>
            <a:ext cx="35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baidubaike.py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FF9BBF-54C3-4805-A38D-EA01C90C0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35" y="2075956"/>
            <a:ext cx="11427792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BaidubaikeSpider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(scrapy.Spider):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name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'baidu'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爬虫的识别名称，必须是唯一的，在不同的爬虫必须定义不同的名字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allowed_domains = 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'www.baidu.com'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搜索的域名范围，也就是爬虫的约束区域，规定爬虫只爬取这个域名下的网页，不存在的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会被忽略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元祖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列表。爬虫从这里开始抓取数据，所以，第一次下载的数据将会从这些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urls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开始。其他子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将会从这些起始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中继承性生成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start_urls = [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'https://baike.baidu.com/item/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/1122445'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response):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解析方法，每个初始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完成下载后将被调用，调用的时候传入从每一个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传回的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Response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对象来作为唯一参数，主要作用如下：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负责解析返回的网页数据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(response.body)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，提取结构化数据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item)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生成需要下一页的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请求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:param response: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:return: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"""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 = BeautifulSoup(response.body,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'lxml'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905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</a:t>
            </a:r>
            <a:r>
              <a:rPr lang="en-US" altLang="zh-CN"/>
              <a:t>        </a:t>
            </a:r>
            <a:r>
              <a:rPr lang="zh-CN" altLang="en-US"/>
              <a:t>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2129" y="1264920"/>
            <a:ext cx="1051021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所谓“网络爬虫”，指的是搜索网络上的数据并进行整理的计算机程序。</a:t>
            </a:r>
          </a:p>
          <a:p>
            <a:pPr marL="457200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网络爬虫也叫做“</a:t>
            </a:r>
            <a:r>
              <a:rPr lang="zh-CN" altLang="zh-CN" sz="2800" dirty="0">
                <a:ln/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网络蜘蛛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85128" y="3278824"/>
            <a:ext cx="2321511" cy="2980053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95195" y="3278825"/>
            <a:ext cx="3077811" cy="298005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43913" y="3551052"/>
            <a:ext cx="1074943" cy="678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</a:t>
            </a:r>
          </a:p>
        </p:txBody>
      </p:sp>
      <p:sp>
        <p:nvSpPr>
          <p:cNvPr id="8" name="矩形 7"/>
          <p:cNvSpPr/>
          <p:nvPr/>
        </p:nvSpPr>
        <p:spPr>
          <a:xfrm>
            <a:off x="4046155" y="3705756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url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43913" y="4379831"/>
            <a:ext cx="1074943" cy="678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</a:t>
            </a:r>
          </a:p>
        </p:txBody>
      </p:sp>
      <p:sp>
        <p:nvSpPr>
          <p:cNvPr id="10" name="矩形 9"/>
          <p:cNvSpPr/>
          <p:nvPr/>
        </p:nvSpPr>
        <p:spPr>
          <a:xfrm>
            <a:off x="4046155" y="4534535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url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843913" y="5242002"/>
            <a:ext cx="1074943" cy="678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网页</a:t>
            </a:r>
          </a:p>
        </p:txBody>
      </p:sp>
      <p:sp>
        <p:nvSpPr>
          <p:cNvPr id="13" name="矩形 12"/>
          <p:cNvSpPr/>
          <p:nvPr/>
        </p:nvSpPr>
        <p:spPr>
          <a:xfrm>
            <a:off x="4046155" y="5396706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url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514328" y="6258878"/>
            <a:ext cx="584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06215" y="3976840"/>
            <a:ext cx="642174" cy="1486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爬虫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485699" y="3890422"/>
            <a:ext cx="2043735" cy="69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567574" y="4674144"/>
            <a:ext cx="1961860" cy="61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485699" y="4903866"/>
            <a:ext cx="2043735" cy="62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248389" y="4705020"/>
            <a:ext cx="432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663490" y="3976840"/>
            <a:ext cx="642174" cy="1486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8946675" y="3976840"/>
            <a:ext cx="642174" cy="1486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34" name="矩形 33"/>
          <p:cNvSpPr/>
          <p:nvPr/>
        </p:nvSpPr>
        <p:spPr>
          <a:xfrm>
            <a:off x="7107414" y="62871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35" name="右箭头 34"/>
          <p:cNvSpPr/>
          <p:nvPr/>
        </p:nvSpPr>
        <p:spPr>
          <a:xfrm>
            <a:off x="8323333" y="4492125"/>
            <a:ext cx="604393" cy="4257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90E01-ED6E-4023-975A-9B0A5E6E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47886-2C9D-4332-8E60-BD16743E9DAB}"/>
              </a:ext>
            </a:extLst>
          </p:cNvPr>
          <p:cNvSpPr/>
          <p:nvPr/>
        </p:nvSpPr>
        <p:spPr>
          <a:xfrm>
            <a:off x="432905" y="1524388"/>
            <a:ext cx="115073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en-US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items=[]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i="1" dirty="0">
                <a:solidFill>
                  <a:srgbClr val="8C8C8C"/>
                </a:solidFill>
                <a:latin typeface="宋体" panose="02010600030101010101" pitchFamily="2" charset="-122"/>
              </a:rPr>
              <a:t>百科关键词</a:t>
            </a:r>
            <a:br>
              <a:rPr lang="zh-CN" altLang="zh-CN" i="1" dirty="0">
                <a:solidFill>
                  <a:srgbClr val="8C8C8C"/>
                </a:solidFill>
                <a:latin typeface="宋体" panose="02010600030101010101" pitchFamily="2" charset="-122"/>
              </a:rPr>
            </a:br>
            <a:r>
              <a:rPr lang="zh-CN" altLang="zh-CN" i="1" dirty="0">
                <a:solidFill>
                  <a:srgbClr val="8C8C8C"/>
                </a:solidFill>
                <a:latin typeface="宋体" panose="02010600030101010101" pitchFamily="2" charset="-122"/>
              </a:rPr>
              <a:t>       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body_wrapper = soup.find(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div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, {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class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: 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body-wrapper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})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targets = body_wrapper.find_all(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a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every_target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targets: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# print(every_target.text)</a:t>
            </a:r>
            <a:b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# print(every_target.get(</a:t>
            </a:r>
            <a:r>
              <a:rPr lang="zh-CN" altLang="en-US" i="1" dirty="0">
                <a:solidFill>
                  <a:srgbClr val="8C8C8C"/>
                </a:solidFill>
                <a:latin typeface="Arial Unicode MS"/>
                <a:ea typeface="JetBrains Mono"/>
              </a:rPr>
              <a:t>‘</a:t>
            </a: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href</a:t>
            </a:r>
            <a:r>
              <a:rPr lang="zh-CN" altLang="en-US" i="1" dirty="0">
                <a:solidFill>
                  <a:srgbClr val="8C8C8C"/>
                </a:solidFill>
                <a:latin typeface="Arial Unicode MS"/>
                <a:ea typeface="JetBrains Mono"/>
              </a:rPr>
              <a:t>’</a:t>
            </a: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))</a:t>
            </a:r>
            <a:b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i="1" dirty="0">
                <a:solidFill>
                  <a:srgbClr val="8C8C8C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href = every_target.get(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href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text = every_target.text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dirty="0">
                <a:solidFill>
                  <a:srgbClr val="000080"/>
                </a:solidFill>
                <a:latin typeface="Arial Unicode MS"/>
                <a:ea typeface="JetBrains Mono"/>
              </a:rPr>
              <a:t>print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(text)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href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is not None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href[</a:t>
            </a:r>
            <a:r>
              <a:rPr lang="zh-CN" altLang="zh-CN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r>
              <a:rPr lang="zh-CN" altLang="zh-CN" dirty="0">
                <a:solidFill>
                  <a:srgbClr val="1750EB"/>
                </a:solidFill>
                <a:latin typeface="Arial Unicode MS"/>
                <a:ea typeface="JetBrains Mono"/>
              </a:rPr>
              <a:t>6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] == 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/item/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item=BaidubaikeItem()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item[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phrase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]=text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item[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url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]=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https://baike.baidu.com</a:t>
            </a:r>
            <a:r>
              <a:rPr lang="zh-CN" altLang="en-US" dirty="0">
                <a:solidFill>
                  <a:srgbClr val="067D17"/>
                </a:solidFill>
                <a:latin typeface="Arial Unicode MS"/>
                <a:ea typeface="JetBrains Mono"/>
              </a:rPr>
              <a:t>’</a:t>
            </a:r>
            <a:r>
              <a:rPr lang="zh-CN" altLang="zh-CN" dirty="0">
                <a:solidFill>
                  <a:srgbClr val="067D17"/>
                </a:solidFill>
                <a:latin typeface="Arial Unicode MS"/>
                <a:ea typeface="JetBrains Mono"/>
              </a:rPr>
              <a:t>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+ href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            items.append(item)</a:t>
            </a:r>
            <a:r>
              <a:rPr lang="en-US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 Unicode MS"/>
                <a:ea typeface="JetBrains Mono"/>
              </a:rPr>
              <a:t>#</a:t>
            </a:r>
            <a:r>
              <a:rPr lang="zh-CN" altLang="en-US" dirty="0">
                <a:solidFill>
                  <a:srgbClr val="C00000"/>
                </a:solidFill>
                <a:latin typeface="Arial Unicode MS"/>
                <a:ea typeface="JetBrains Mono"/>
              </a:rPr>
              <a:t>替换成</a:t>
            </a:r>
            <a:r>
              <a:rPr lang="en-US" altLang="zh-CN" dirty="0">
                <a:solidFill>
                  <a:srgbClr val="C00000"/>
                </a:solidFill>
                <a:latin typeface="Arial Unicode MS"/>
                <a:ea typeface="JetBrains Mono"/>
              </a:rPr>
              <a:t>yield item</a:t>
            </a:r>
            <a:r>
              <a:rPr lang="zh-CN" altLang="en-US" dirty="0">
                <a:solidFill>
                  <a:srgbClr val="C00000"/>
                </a:solidFill>
                <a:latin typeface="Arial Unicode MS"/>
                <a:ea typeface="JetBrains Mono"/>
              </a:rPr>
              <a:t>，同时删除下行，将数据发给</a:t>
            </a:r>
            <a:r>
              <a:rPr lang="en-US" altLang="zh-CN" dirty="0">
                <a:solidFill>
                  <a:srgbClr val="C00000"/>
                </a:solidFill>
                <a:latin typeface="Arial Unicode MS"/>
                <a:ea typeface="JetBrains Mono"/>
              </a:rPr>
              <a:t>pipelines</a:t>
            </a:r>
            <a:b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CN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items</a:t>
            </a:r>
            <a:r>
              <a:rPr lang="en-US" altLang="zh-CN" dirty="0">
                <a:solidFill>
                  <a:srgbClr val="080808"/>
                </a:solidFill>
                <a:latin typeface="Arial Unicode MS"/>
                <a:ea typeface="JetBrains Mono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 Unicode MS"/>
                <a:ea typeface="JetBrains Mono"/>
              </a:rPr>
              <a:t>#</a:t>
            </a:r>
            <a:r>
              <a:rPr lang="zh-CN" altLang="en-US" dirty="0">
                <a:solidFill>
                  <a:srgbClr val="C00000"/>
                </a:solidFill>
                <a:latin typeface="Arial Unicode MS"/>
                <a:ea typeface="JetBrains Mono"/>
              </a:rPr>
              <a:t>返回数据，不经过</a:t>
            </a:r>
            <a:r>
              <a:rPr lang="en-US" altLang="zh-CN" dirty="0">
                <a:solidFill>
                  <a:srgbClr val="C00000"/>
                </a:solidFill>
                <a:latin typeface="Arial Unicode MS"/>
                <a:ea typeface="JetBrains Mono"/>
              </a:rPr>
              <a:t>pipeline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2167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D42A4-0620-4A5C-8934-15F5B38C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74579E-F70C-4D97-BE51-E47D03C6D539}"/>
              </a:ext>
            </a:extLst>
          </p:cNvPr>
          <p:cNvSpPr/>
          <p:nvPr/>
        </p:nvSpPr>
        <p:spPr>
          <a:xfrm>
            <a:off x="821859" y="1415534"/>
            <a:ext cx="6373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，保存为文件，支持多种格式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E4A0AD-6B19-44CA-8607-DE0A8D8B09E6}"/>
              </a:ext>
            </a:extLst>
          </p:cNvPr>
          <p:cNvSpPr/>
          <p:nvPr/>
        </p:nvSpPr>
        <p:spPr>
          <a:xfrm>
            <a:off x="1078392" y="2312264"/>
            <a:ext cx="3197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scrapy</a:t>
            </a:r>
            <a:r>
              <a:rPr lang="en-US" altLang="zh-CN" dirty="0"/>
              <a:t> crawl </a:t>
            </a:r>
            <a:r>
              <a:rPr lang="en-US" altLang="zh-CN" dirty="0" err="1"/>
              <a:t>baidu</a:t>
            </a:r>
            <a:r>
              <a:rPr lang="en-US" altLang="zh-CN" dirty="0"/>
              <a:t> -o phrase.csv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99A211-A37D-4AA5-9DE2-AAE73A097DFA}"/>
              </a:ext>
            </a:extLst>
          </p:cNvPr>
          <p:cNvSpPr/>
          <p:nvPr/>
        </p:nvSpPr>
        <p:spPr>
          <a:xfrm>
            <a:off x="1055756" y="2681596"/>
            <a:ext cx="334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scrapy</a:t>
            </a:r>
            <a:r>
              <a:rPr lang="en-US" altLang="zh-CN" dirty="0"/>
              <a:t> crawl </a:t>
            </a:r>
            <a:r>
              <a:rPr lang="en-US" altLang="zh-CN" dirty="0" err="1"/>
              <a:t>baidu</a:t>
            </a:r>
            <a:r>
              <a:rPr lang="en-US" altLang="zh-CN" dirty="0"/>
              <a:t> -o </a:t>
            </a:r>
            <a:r>
              <a:rPr lang="en-US" altLang="zh-CN" dirty="0" err="1"/>
              <a:t>phrase.json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50C67E-ED2B-418E-8350-39C48B0368E9}"/>
              </a:ext>
            </a:extLst>
          </p:cNvPr>
          <p:cNvSpPr/>
          <p:nvPr/>
        </p:nvSpPr>
        <p:spPr>
          <a:xfrm>
            <a:off x="1060371" y="3050928"/>
            <a:ext cx="324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scrapy</a:t>
            </a:r>
            <a:r>
              <a:rPr lang="en-US" altLang="zh-CN" dirty="0"/>
              <a:t> crawl </a:t>
            </a:r>
            <a:r>
              <a:rPr lang="en-US" altLang="zh-CN" dirty="0" err="1"/>
              <a:t>baidu</a:t>
            </a:r>
            <a:r>
              <a:rPr lang="en-US" altLang="zh-CN" dirty="0"/>
              <a:t> -o phrase.xml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EE07CE-5596-483F-9A45-A6D8972A86BD}"/>
              </a:ext>
            </a:extLst>
          </p:cNvPr>
          <p:cNvSpPr/>
          <p:nvPr/>
        </p:nvSpPr>
        <p:spPr>
          <a:xfrm>
            <a:off x="782102" y="4205116"/>
            <a:ext cx="7495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如果选择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处理，则修改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pipelines.py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BC6685E-269D-4E2D-B499-1614E1E42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704" y="5047950"/>
            <a:ext cx="6422887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BaidubaikePipeline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process_item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item,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spider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(item)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  <a:ea typeface="JetBrains Mono"/>
              </a:rPr>
              <a:t>改为保存到数据库即可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CF3BAF-5493-4408-898A-306F8A98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668" y="1256747"/>
            <a:ext cx="3333687" cy="24803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AD3146-FEC5-42BB-85FF-11A785EDF37B}"/>
              </a:ext>
            </a:extLst>
          </p:cNvPr>
          <p:cNvSpPr/>
          <p:nvPr/>
        </p:nvSpPr>
        <p:spPr>
          <a:xfrm>
            <a:off x="8511668" y="3801429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生成的</a:t>
            </a:r>
            <a:r>
              <a:rPr lang="en-US" altLang="zh-CN" dirty="0"/>
              <a:t>csv</a:t>
            </a:r>
            <a:r>
              <a:rPr lang="zh-CN" altLang="en-US" dirty="0"/>
              <a:t>文件，也可用</a:t>
            </a:r>
            <a:r>
              <a:rPr lang="en-US" altLang="zh-CN" dirty="0"/>
              <a:t>excel</a:t>
            </a:r>
            <a:r>
              <a:rPr lang="zh-CN" altLang="en-US" dirty="0"/>
              <a:t>打开</a:t>
            </a:r>
          </a:p>
        </p:txBody>
      </p:sp>
    </p:spTree>
    <p:extLst>
      <p:ext uri="{BB962C8B-B14F-4D97-AF65-F5344CB8AC3E}">
        <p14:creationId xmlns:p14="http://schemas.microsoft.com/office/powerpoint/2010/main" val="210947914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爬虫与犯罪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36880275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7" grpId="0"/>
          <p:bldP spid="10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7" grpId="0"/>
          <p:bldP spid="108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FBC37-5F5D-4B0D-94F6-6E399CF2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滥用爬虫技术会带来风险、甚至是犯罪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2CB4B-0BC0-47E0-A609-71E24104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3" y="1378766"/>
            <a:ext cx="2830664" cy="23044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12F93B0-A4E5-4DAF-A702-459974AE95F5}"/>
              </a:ext>
            </a:extLst>
          </p:cNvPr>
          <p:cNvSpPr/>
          <p:nvPr/>
        </p:nvSpPr>
        <p:spPr>
          <a:xfrm>
            <a:off x="479953" y="1952247"/>
            <a:ext cx="4963278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不能认为可以随便爬取数据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滥用爬虫技术会带来风险、甚至是犯罪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7C55E8-91A3-4D8D-990E-2E583BC4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73" y="3770428"/>
            <a:ext cx="2809828" cy="2246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7BEEAF-A2CC-4B27-9BD8-5E6E327C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530" y="1378766"/>
            <a:ext cx="3441726" cy="23044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BC2EC6-7534-415C-82AD-6E0CA4282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530" y="3770428"/>
            <a:ext cx="2375234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72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EB38E-5EEE-4925-A5A1-A99E9DB6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中国爬虫违法违规案例汇总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448457-956B-44CE-9EB3-A949DF9D6E94}"/>
              </a:ext>
            </a:extLst>
          </p:cNvPr>
          <p:cNvSpPr/>
          <p:nvPr/>
        </p:nvSpPr>
        <p:spPr>
          <a:xfrm>
            <a:off x="551514" y="1261132"/>
            <a:ext cx="9232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from https://github.com/HiddenStrawberry/Crawler_Illegal_Cases_In_China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9C0DE-B7FB-4F72-A889-338573ED6AA1}"/>
              </a:ext>
            </a:extLst>
          </p:cNvPr>
          <p:cNvSpPr/>
          <p:nvPr/>
        </p:nvSpPr>
        <p:spPr>
          <a:xfrm>
            <a:off x="551515" y="1646122"/>
            <a:ext cx="7642765" cy="4573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中国爬虫违法违规案例汇总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爬虫禁区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：为违法违规组织提供爬虫相关服务（验证码识别服务贩卖、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SEO……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爬虫禁区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：个人隐私数据抓取与贩卖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爬虫禁区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：利用无版权的商业数据获利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爬虫禁区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：目标网站因爬虫宕机造成严重后果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爬虫禁区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相关法律法规介绍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破坏（非法侵入）计算机信息系统罪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非法获取计算机系统数据罪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侵犯公民个人信息罪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侵犯商业秘密罪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网络安全法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民法总则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00F5-FE20-443E-9CBD-2CE70D31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25" y="1163904"/>
            <a:ext cx="3279373" cy="50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325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</p:spTree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7" grpId="0"/>
          <p:bldP spid="10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07" grpId="0"/>
          <p:bldP spid="108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C02D14-6181-4D68-BC21-B39E42D91D7E}"/>
              </a:ext>
            </a:extLst>
          </p:cNvPr>
          <p:cNvSpPr/>
          <p:nvPr/>
        </p:nvSpPr>
        <p:spPr>
          <a:xfrm>
            <a:off x="872877" y="1541117"/>
            <a:ext cx="4596130" cy="2601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网络爬虫基本原理与实现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爬虫与犯罪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50380F-8C60-4603-8AD8-A68719A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33654739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flipH="1">
            <a:off x="7401691" y="0"/>
            <a:ext cx="4790308" cy="6857624"/>
            <a:chOff x="-1225538" y="0"/>
            <a:chExt cx="6409038" cy="5143500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-1225538" y="0"/>
              <a:ext cx="4464041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13" tIns="60956" rIns="121913" bIns="60956" numCol="1" anchor="t" anchorCtr="0" compatLnSpc="1"/>
            <a:lstStyle/>
            <a:p>
              <a:endParaRPr lang="zh-CN" altLang="en-US" sz="1705">
                <a:solidFill>
                  <a:prstClr val="black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-1225538" y="1419311"/>
              <a:ext cx="6409038" cy="2468018"/>
              <a:chOff x="-1225538" y="1440287"/>
              <a:chExt cx="6409038" cy="2052526"/>
            </a:xfrm>
          </p:grpSpPr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-1225538" y="1440287"/>
                <a:ext cx="6409038" cy="17014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3238501" y="3141764"/>
                <a:ext cx="1944999" cy="351049"/>
              </a:xfrm>
              <a:custGeom>
                <a:avLst/>
                <a:gdLst>
                  <a:gd name="T0" fmla="*/ 0 w 615"/>
                  <a:gd name="T1" fmla="*/ 0 h 111"/>
                  <a:gd name="T2" fmla="*/ 615 w 615"/>
                  <a:gd name="T3" fmla="*/ 0 h 111"/>
                  <a:gd name="T4" fmla="*/ 0 w 615"/>
                  <a:gd name="T5" fmla="*/ 111 h 111"/>
                  <a:gd name="T6" fmla="*/ 0 w 61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5" h="111">
                    <a:moveTo>
                      <a:pt x="0" y="0"/>
                    </a:moveTo>
                    <a:lnTo>
                      <a:pt x="615" y="0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13" tIns="60956" rIns="121913" bIns="60956" numCol="1" anchor="t" anchorCtr="0" compatLnSpc="1"/>
              <a:lstStyle/>
              <a:p>
                <a:endParaRPr lang="zh-CN" altLang="en-US" sz="1705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27381" y="2372884"/>
            <a:ext cx="691276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5600" b="1" cap="all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演示结束</a:t>
            </a:r>
            <a:r>
              <a:rPr lang="en-US" altLang="zh-CN" sz="5600" b="1" cap="all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.</a:t>
            </a:r>
            <a:r>
              <a:rPr lang="zh-CN" altLang="en-US" sz="5600" b="1" cap="all" dirty="0">
                <a:solidFill>
                  <a:prstClr val="black">
                    <a:lumMod val="65000"/>
                    <a:lumOff val="3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zh-CN" altLang="en-US" sz="5600" b="1" cap="all" dirty="0">
                <a:solidFill>
                  <a:srgbClr val="0070C0"/>
                </a:solidFill>
                <a:cs typeface="Arial" panose="020B0604020202020204" pitchFamily="34" charset="0"/>
              </a:rPr>
              <a:t>感谢聆听</a:t>
            </a:r>
            <a:endParaRPr lang="en-US" altLang="zh-CN" sz="5600" b="1" cap="all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8" name="原创设计师QQ598969553                 _16"/>
          <p:cNvSpPr txBox="1"/>
          <p:nvPr/>
        </p:nvSpPr>
        <p:spPr>
          <a:xfrm>
            <a:off x="527382" y="3236980"/>
            <a:ext cx="6707503" cy="2959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网络爬虫相关技术、框架、实现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369365" y="1060476"/>
            <a:ext cx="34223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9600" b="1" cap="all" dirty="0">
                <a:solidFill>
                  <a:srgbClr val="0070C0"/>
                </a:solidFill>
                <a:cs typeface="Arial" panose="020B0604020202020204" pitchFamily="34" charset="0"/>
              </a:rPr>
              <a:t>2021</a:t>
            </a:r>
            <a:endParaRPr lang="zh-CN" altLang="en-US" sz="9600" b="1" cap="all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008" y="1892830"/>
            <a:ext cx="4744477" cy="272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25" y="6013225"/>
            <a:ext cx="2645988" cy="7503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</a:t>
            </a:r>
            <a:r>
              <a:rPr lang="en-US" altLang="zh-CN"/>
              <a:t>        </a:t>
            </a:r>
            <a:r>
              <a:rPr lang="zh-CN" altLang="en-US"/>
              <a:t>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68070" y="1305560"/>
            <a:ext cx="100558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网络爬虫是搜索网站的重要组成部分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网络爬虫是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Google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、百度等搜索引擎网站的重要组成部分</a:t>
            </a:r>
          </a:p>
          <a:p>
            <a:pPr marL="914400" lvl="1" indent="-457200" fontAlgn="auto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他们依靠网络爬虫获得各个网站的数据并进行整理，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然后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返回包含关键字的网站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列表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75990" y="3617595"/>
            <a:ext cx="5239385" cy="31095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</a:t>
            </a:r>
            <a:r>
              <a:rPr lang="en-US" altLang="zh-CN" dirty="0"/>
              <a:t>        </a:t>
            </a:r>
            <a:r>
              <a:rPr lang="zh-CN" altLang="en-US" dirty="0"/>
              <a:t>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1318" y="2348748"/>
            <a:ext cx="10479986" cy="324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sym typeface="+mn-ea"/>
              </a:rPr>
              <a:t>找到起始网址，网络爬虫将从此网址开始搜索网络；</a:t>
            </a:r>
            <a:endParaRPr lang="zh-CN" altLang="zh-CN" sz="2800" dirty="0">
              <a:latin typeface="Times New Roman" panose="02020603050405020304" pitchFamily="18" charset="0"/>
            </a:endParaRPr>
          </a:p>
          <a:p>
            <a:pPr marL="514350" lvl="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sym typeface="+mn-ea"/>
              </a:rPr>
              <a:t>下载并分析该网址的有关数据，将整理后的数据和后续搜索网址保存到相关数据结构里；</a:t>
            </a:r>
            <a:endParaRPr lang="zh-CN" altLang="zh-CN" sz="2800" dirty="0">
              <a:latin typeface="Times New Roman" panose="02020603050405020304" pitchFamily="18" charset="0"/>
            </a:endParaRPr>
          </a:p>
          <a:p>
            <a:pPr marL="514350" lvl="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sym typeface="+mn-ea"/>
              </a:rPr>
              <a:t>继续搜索下一个网址，直到所有网址抖索完毕；</a:t>
            </a:r>
            <a:endParaRPr lang="zh-CN" altLang="zh-CN" sz="2800" dirty="0">
              <a:latin typeface="Times New Roman" panose="02020603050405020304" pitchFamily="18" charset="0"/>
            </a:endParaRPr>
          </a:p>
          <a:p>
            <a:pPr marL="514350" lvl="0" indent="-51435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sym typeface="+mn-ea"/>
              </a:rPr>
              <a:t>对搜索到的数据进一步整理，并以适当格式呈现给用户。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59EE85-FCC4-49B8-A21C-938C87FF9E33}"/>
              </a:ext>
            </a:extLst>
          </p:cNvPr>
          <p:cNvSpPr/>
          <p:nvPr/>
        </p:nvSpPr>
        <p:spPr>
          <a:xfrm>
            <a:off x="535675" y="1424089"/>
            <a:ext cx="3877985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网络爬虫</a:t>
            </a:r>
            <a:r>
              <a:rPr lang="zh-CN" altLang="zh-CN" sz="32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基本思路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境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7" name="原创设计师QQ598969553                 _16">
            <a:extLst>
              <a:ext uri="{FF2B5EF4-FFF2-40B4-BE49-F238E27FC236}">
                <a16:creationId xmlns:a16="http://schemas.microsoft.com/office/drawing/2014/main" id="{21AD818C-6001-4F89-9792-7DC077A67266}"/>
              </a:ext>
            </a:extLst>
          </p:cNvPr>
          <p:cNvSpPr txBox="1"/>
          <p:nvPr/>
        </p:nvSpPr>
        <p:spPr>
          <a:xfrm>
            <a:off x="1197735" y="4052642"/>
            <a:ext cx="9985420" cy="2959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Widows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为例说明如何配置环境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</a:t>
            </a:r>
            <a:r>
              <a:rPr lang="en-US" altLang="zh-CN"/>
              <a:t> </a:t>
            </a:r>
            <a:r>
              <a:rPr lang="zh-CN" altLang="en-US"/>
              <a:t>境</a:t>
            </a:r>
            <a:r>
              <a:rPr lang="en-US" altLang="zh-CN"/>
              <a:t> </a:t>
            </a:r>
            <a:r>
              <a:rPr lang="zh-CN" altLang="en-US"/>
              <a:t>配</a:t>
            </a:r>
            <a:r>
              <a:rPr lang="en-US" altLang="zh-CN"/>
              <a:t> </a:t>
            </a:r>
            <a:r>
              <a:rPr lang="zh-CN" altLang="en-US"/>
              <a:t>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9630" y="1296035"/>
            <a:ext cx="10529570" cy="542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fontAlgn="auto">
              <a:lnSpc>
                <a:spcPct val="125000"/>
              </a:lnSpc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安装并配置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Python3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 fontAlgn="auto">
              <a:lnSpc>
                <a:spcPct val="125000"/>
              </a:lnSpc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配置环境变量：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进入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windows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的控制面板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\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系统和安全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\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系统中</a:t>
            </a:r>
          </a:p>
          <a:p>
            <a:pPr marL="914400" lvl="1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点击“高级系统设置”</a:t>
            </a:r>
          </a:p>
          <a:p>
            <a:pPr marL="914400" lvl="1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点击“环境变量”</a:t>
            </a:r>
          </a:p>
          <a:p>
            <a:pPr marL="914400" lvl="1" indent="-457200" fontAlgn="auto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编辑“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Path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”变量。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fontAlgn="auto">
              <a:lnSpc>
                <a:spcPct val="125000"/>
              </a:lnSpc>
              <a:buFont typeface="Arial" panose="020B0604020202020204" pitchFamily="34" charset="0"/>
              <a:buAutoNum type="arabicPeriod"/>
            </a:pP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安装其它组件和相关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库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，例如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Beautiful Soup 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Scrapy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等。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25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pip install beautifulsoup4</a:t>
            </a:r>
          </a:p>
          <a:p>
            <a:pPr lvl="1">
              <a:lnSpc>
                <a:spcPct val="125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pip install requests</a:t>
            </a:r>
          </a:p>
          <a:p>
            <a:pPr lvl="1">
              <a:lnSpc>
                <a:spcPct val="125000"/>
              </a:lnSpc>
            </a:pPr>
            <a:endParaRPr lang="zh-CN" altLang="en-US" sz="2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92"/>
          <p:cNvSpPr txBox="1"/>
          <p:nvPr/>
        </p:nvSpPr>
        <p:spPr>
          <a:xfrm>
            <a:off x="5225555" y="2729490"/>
            <a:ext cx="328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简单网络爬虫原理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9852" y="2339211"/>
            <a:ext cx="5896528" cy="1281811"/>
            <a:chOff x="4721209" y="1793328"/>
            <a:chExt cx="3246544" cy="705747"/>
          </a:xfrm>
        </p:grpSpPr>
        <p:sp>
          <p:nvSpPr>
            <p:cNvPr id="22" name="任意多边形 21"/>
            <p:cNvSpPr/>
            <p:nvPr/>
          </p:nvSpPr>
          <p:spPr>
            <a:xfrm>
              <a:off x="4820098" y="1880645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820098" y="1869077"/>
              <a:ext cx="946456" cy="528576"/>
            </a:xfrm>
            <a:custGeom>
              <a:avLst/>
              <a:gdLst>
                <a:gd name="connsiteX0" fmla="*/ 264349 w 946333"/>
                <a:gd name="connsiteY0" fmla="*/ 0 h 528698"/>
                <a:gd name="connsiteX1" fmla="*/ 946333 w 946333"/>
                <a:gd name="connsiteY1" fmla="*/ 0 h 528698"/>
                <a:gd name="connsiteX2" fmla="*/ 946333 w 946333"/>
                <a:gd name="connsiteY2" fmla="*/ 528698 h 528698"/>
                <a:gd name="connsiteX3" fmla="*/ 264349 w 946333"/>
                <a:gd name="connsiteY3" fmla="*/ 528698 h 528698"/>
                <a:gd name="connsiteX4" fmla="*/ 0 w 946333"/>
                <a:gd name="connsiteY4" fmla="*/ 264349 h 528698"/>
                <a:gd name="connsiteX5" fmla="*/ 264349 w 946333"/>
                <a:gd name="connsiteY5" fmla="*/ 0 h 5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6333" h="528698">
                  <a:moveTo>
                    <a:pt x="264349" y="0"/>
                  </a:moveTo>
                  <a:lnTo>
                    <a:pt x="946333" y="0"/>
                  </a:lnTo>
                  <a:lnTo>
                    <a:pt x="946333" y="528698"/>
                  </a:lnTo>
                  <a:lnTo>
                    <a:pt x="264349" y="528698"/>
                  </a:lnTo>
                  <a:cubicBezTo>
                    <a:pt x="118353" y="528698"/>
                    <a:pt x="0" y="410345"/>
                    <a:pt x="0" y="264349"/>
                  </a:cubicBezTo>
                  <a:cubicBezTo>
                    <a:pt x="0" y="118353"/>
                    <a:pt x="118353" y="0"/>
                    <a:pt x="264349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24" name="Group 41"/>
            <p:cNvGrpSpPr>
              <a:grpSpLocks noChangeAspect="1"/>
            </p:cNvGrpSpPr>
            <p:nvPr/>
          </p:nvGrpSpPr>
          <p:grpSpPr bwMode="auto">
            <a:xfrm>
              <a:off x="5179157" y="1978170"/>
              <a:ext cx="284134" cy="347694"/>
              <a:chOff x="3783" y="2089"/>
              <a:chExt cx="116" cy="142"/>
            </a:xfrm>
            <a:solidFill>
              <a:schemeClr val="bg1"/>
            </a:solidFill>
            <a:effectLst/>
          </p:grpSpPr>
          <p:sp>
            <p:nvSpPr>
              <p:cNvPr id="29" name="Freeform 42"/>
              <p:cNvSpPr/>
              <p:nvPr/>
            </p:nvSpPr>
            <p:spPr bwMode="auto">
              <a:xfrm>
                <a:off x="3791" y="2221"/>
                <a:ext cx="20" cy="10"/>
              </a:xfrm>
              <a:custGeom>
                <a:avLst/>
                <a:gdLst>
                  <a:gd name="T0" fmla="*/ 8 w 8"/>
                  <a:gd name="T1" fmla="*/ 0 h 4"/>
                  <a:gd name="T2" fmla="*/ 1 w 8"/>
                  <a:gd name="T3" fmla="*/ 0 h 4"/>
                  <a:gd name="T4" fmla="*/ 0 w 8"/>
                  <a:gd name="T5" fmla="*/ 0 h 4"/>
                  <a:gd name="T6" fmla="*/ 0 w 8"/>
                  <a:gd name="T7" fmla="*/ 4 h 4"/>
                  <a:gd name="T8" fmla="*/ 1 w 8"/>
                  <a:gd name="T9" fmla="*/ 4 h 4"/>
                  <a:gd name="T10" fmla="*/ 8 w 8"/>
                  <a:gd name="T11" fmla="*/ 4 h 4"/>
                  <a:gd name="T12" fmla="*/ 8 w 8"/>
                  <a:gd name="T13" fmla="*/ 4 h 4"/>
                  <a:gd name="T14" fmla="*/ 8 w 8"/>
                  <a:gd name="T15" fmla="*/ 0 h 4"/>
                  <a:gd name="T16" fmla="*/ 8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43"/>
              <p:cNvSpPr/>
              <p:nvPr/>
            </p:nvSpPr>
            <p:spPr bwMode="auto">
              <a:xfrm>
                <a:off x="3818" y="2208"/>
                <a:ext cx="23" cy="23"/>
              </a:xfrm>
              <a:custGeom>
                <a:avLst/>
                <a:gdLst>
                  <a:gd name="T0" fmla="*/ 8 w 9"/>
                  <a:gd name="T1" fmla="*/ 0 h 9"/>
                  <a:gd name="T2" fmla="*/ 1 w 9"/>
                  <a:gd name="T3" fmla="*/ 0 h 9"/>
                  <a:gd name="T4" fmla="*/ 0 w 9"/>
                  <a:gd name="T5" fmla="*/ 1 h 9"/>
                  <a:gd name="T6" fmla="*/ 0 w 9"/>
                  <a:gd name="T7" fmla="*/ 9 h 9"/>
                  <a:gd name="T8" fmla="*/ 1 w 9"/>
                  <a:gd name="T9" fmla="*/ 9 h 9"/>
                  <a:gd name="T10" fmla="*/ 8 w 9"/>
                  <a:gd name="T11" fmla="*/ 9 h 9"/>
                  <a:gd name="T12" fmla="*/ 9 w 9"/>
                  <a:gd name="T13" fmla="*/ 9 h 9"/>
                  <a:gd name="T14" fmla="*/ 9 w 9"/>
                  <a:gd name="T15" fmla="*/ 1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4"/>
              <p:cNvSpPr/>
              <p:nvPr/>
            </p:nvSpPr>
            <p:spPr bwMode="auto">
              <a:xfrm>
                <a:off x="3849" y="2184"/>
                <a:ext cx="20" cy="47"/>
              </a:xfrm>
              <a:custGeom>
                <a:avLst/>
                <a:gdLst>
                  <a:gd name="T0" fmla="*/ 7 w 8"/>
                  <a:gd name="T1" fmla="*/ 0 h 19"/>
                  <a:gd name="T2" fmla="*/ 0 w 8"/>
                  <a:gd name="T3" fmla="*/ 0 h 19"/>
                  <a:gd name="T4" fmla="*/ 0 w 8"/>
                  <a:gd name="T5" fmla="*/ 1 h 19"/>
                  <a:gd name="T6" fmla="*/ 0 w 8"/>
                  <a:gd name="T7" fmla="*/ 19 h 19"/>
                  <a:gd name="T8" fmla="*/ 0 w 8"/>
                  <a:gd name="T9" fmla="*/ 19 h 19"/>
                  <a:gd name="T10" fmla="*/ 7 w 8"/>
                  <a:gd name="T11" fmla="*/ 19 h 19"/>
                  <a:gd name="T12" fmla="*/ 8 w 8"/>
                  <a:gd name="T13" fmla="*/ 19 h 19"/>
                  <a:gd name="T14" fmla="*/ 8 w 8"/>
                  <a:gd name="T15" fmla="*/ 1 h 19"/>
                  <a:gd name="T16" fmla="*/ 7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45"/>
              <p:cNvSpPr/>
              <p:nvPr/>
            </p:nvSpPr>
            <p:spPr bwMode="auto">
              <a:xfrm>
                <a:off x="3877" y="2161"/>
                <a:ext cx="22" cy="70"/>
              </a:xfrm>
              <a:custGeom>
                <a:avLst/>
                <a:gdLst>
                  <a:gd name="T0" fmla="*/ 8 w 9"/>
                  <a:gd name="T1" fmla="*/ 0 h 28"/>
                  <a:gd name="T2" fmla="*/ 1 w 9"/>
                  <a:gd name="T3" fmla="*/ 0 h 28"/>
                  <a:gd name="T4" fmla="*/ 0 w 9"/>
                  <a:gd name="T5" fmla="*/ 1 h 28"/>
                  <a:gd name="T6" fmla="*/ 0 w 9"/>
                  <a:gd name="T7" fmla="*/ 28 h 28"/>
                  <a:gd name="T8" fmla="*/ 1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1 h 28"/>
                  <a:gd name="T16" fmla="*/ 8 w 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46"/>
              <p:cNvSpPr/>
              <p:nvPr/>
            </p:nvSpPr>
            <p:spPr bwMode="auto">
              <a:xfrm>
                <a:off x="3821" y="2089"/>
                <a:ext cx="23" cy="27"/>
              </a:xfrm>
              <a:custGeom>
                <a:avLst/>
                <a:gdLst>
                  <a:gd name="T0" fmla="*/ 5 w 9"/>
                  <a:gd name="T1" fmla="*/ 10 h 11"/>
                  <a:gd name="T2" fmla="*/ 8 w 9"/>
                  <a:gd name="T3" fmla="*/ 4 h 11"/>
                  <a:gd name="T4" fmla="*/ 5 w 9"/>
                  <a:gd name="T5" fmla="*/ 0 h 11"/>
                  <a:gd name="T6" fmla="*/ 0 w 9"/>
                  <a:gd name="T7" fmla="*/ 4 h 11"/>
                  <a:gd name="T8" fmla="*/ 5 w 9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5" y="10"/>
                    </a:moveTo>
                    <a:cubicBezTo>
                      <a:pt x="8" y="10"/>
                      <a:pt x="8" y="7"/>
                      <a:pt x="8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8"/>
                      <a:pt x="4" y="11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47"/>
              <p:cNvSpPr/>
              <p:nvPr/>
            </p:nvSpPr>
            <p:spPr bwMode="auto">
              <a:xfrm>
                <a:off x="3785" y="2164"/>
                <a:ext cx="36" cy="44"/>
              </a:xfrm>
              <a:custGeom>
                <a:avLst/>
                <a:gdLst>
                  <a:gd name="T0" fmla="*/ 12 w 14"/>
                  <a:gd name="T1" fmla="*/ 1 h 18"/>
                  <a:gd name="T2" fmla="*/ 10 w 14"/>
                  <a:gd name="T3" fmla="*/ 0 h 18"/>
                  <a:gd name="T4" fmla="*/ 8 w 14"/>
                  <a:gd name="T5" fmla="*/ 6 h 18"/>
                  <a:gd name="T6" fmla="*/ 1 w 14"/>
                  <a:gd name="T7" fmla="*/ 14 h 18"/>
                  <a:gd name="T8" fmla="*/ 1 w 14"/>
                  <a:gd name="T9" fmla="*/ 17 h 18"/>
                  <a:gd name="T10" fmla="*/ 4 w 14"/>
                  <a:gd name="T11" fmla="*/ 17 h 18"/>
                  <a:gd name="T12" fmla="*/ 12 w 14"/>
                  <a:gd name="T13" fmla="*/ 9 h 18"/>
                  <a:gd name="T14" fmla="*/ 13 w 14"/>
                  <a:gd name="T15" fmla="*/ 8 h 18"/>
                  <a:gd name="T16" fmla="*/ 14 w 14"/>
                  <a:gd name="T17" fmla="*/ 3 h 18"/>
                  <a:gd name="T18" fmla="*/ 12 w 14"/>
                  <a:gd name="T1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2" y="1"/>
                    </a:moveTo>
                    <a:cubicBezTo>
                      <a:pt x="11" y="1"/>
                      <a:pt x="10" y="0"/>
                      <a:pt x="10" y="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1" y="17"/>
                    </a:cubicBezTo>
                    <a:cubicBezTo>
                      <a:pt x="2" y="18"/>
                      <a:pt x="4" y="18"/>
                      <a:pt x="4" y="1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2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48"/>
              <p:cNvSpPr/>
              <p:nvPr/>
            </p:nvSpPr>
            <p:spPr bwMode="auto">
              <a:xfrm>
                <a:off x="3836" y="2116"/>
                <a:ext cx="33" cy="20"/>
              </a:xfrm>
              <a:custGeom>
                <a:avLst/>
                <a:gdLst>
                  <a:gd name="T0" fmla="*/ 6 w 13"/>
                  <a:gd name="T1" fmla="*/ 8 h 8"/>
                  <a:gd name="T2" fmla="*/ 12 w 13"/>
                  <a:gd name="T3" fmla="*/ 4 h 8"/>
                  <a:gd name="T4" fmla="*/ 12 w 13"/>
                  <a:gd name="T5" fmla="*/ 1 h 8"/>
                  <a:gd name="T6" fmla="*/ 10 w 13"/>
                  <a:gd name="T7" fmla="*/ 1 h 8"/>
                  <a:gd name="T8" fmla="*/ 5 w 13"/>
                  <a:gd name="T9" fmla="*/ 4 h 8"/>
                  <a:gd name="T10" fmla="*/ 1 w 13"/>
                  <a:gd name="T11" fmla="*/ 3 h 8"/>
                  <a:gd name="T12" fmla="*/ 1 w 13"/>
                  <a:gd name="T13" fmla="*/ 5 h 8"/>
                  <a:gd name="T14" fmla="*/ 0 w 13"/>
                  <a:gd name="T15" fmla="*/ 7 h 8"/>
                  <a:gd name="T16" fmla="*/ 5 w 13"/>
                  <a:gd name="T17" fmla="*/ 8 h 8"/>
                  <a:gd name="T18" fmla="*/ 6 w 13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6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2" y="1"/>
                      <a:pt x="11" y="0"/>
                      <a:pt x="10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3783" y="2116"/>
                <a:ext cx="58" cy="87"/>
              </a:xfrm>
              <a:custGeom>
                <a:avLst/>
                <a:gdLst>
                  <a:gd name="T0" fmla="*/ 18 w 23"/>
                  <a:gd name="T1" fmla="*/ 17 h 35"/>
                  <a:gd name="T2" fmla="*/ 21 w 23"/>
                  <a:gd name="T3" fmla="*/ 5 h 35"/>
                  <a:gd name="T4" fmla="*/ 21 w 23"/>
                  <a:gd name="T5" fmla="*/ 2 h 35"/>
                  <a:gd name="T6" fmla="*/ 20 w 23"/>
                  <a:gd name="T7" fmla="*/ 2 h 35"/>
                  <a:gd name="T8" fmla="*/ 19 w 23"/>
                  <a:gd name="T9" fmla="*/ 7 h 35"/>
                  <a:gd name="T10" fmla="*/ 20 w 23"/>
                  <a:gd name="T11" fmla="*/ 3 h 35"/>
                  <a:gd name="T12" fmla="*/ 20 w 23"/>
                  <a:gd name="T13" fmla="*/ 2 h 35"/>
                  <a:gd name="T14" fmla="*/ 20 w 23"/>
                  <a:gd name="T15" fmla="*/ 1 h 35"/>
                  <a:gd name="T16" fmla="*/ 19 w 23"/>
                  <a:gd name="T17" fmla="*/ 1 h 35"/>
                  <a:gd name="T18" fmla="*/ 18 w 23"/>
                  <a:gd name="T19" fmla="*/ 2 h 35"/>
                  <a:gd name="T20" fmla="*/ 19 w 23"/>
                  <a:gd name="T21" fmla="*/ 3 h 35"/>
                  <a:gd name="T22" fmla="*/ 18 w 23"/>
                  <a:gd name="T23" fmla="*/ 6 h 35"/>
                  <a:gd name="T24" fmla="*/ 17 w 23"/>
                  <a:gd name="T25" fmla="*/ 0 h 35"/>
                  <a:gd name="T26" fmla="*/ 17 w 23"/>
                  <a:gd name="T27" fmla="*/ 0 h 35"/>
                  <a:gd name="T28" fmla="*/ 17 w 23"/>
                  <a:gd name="T29" fmla="*/ 0 h 35"/>
                  <a:gd name="T30" fmla="*/ 15 w 23"/>
                  <a:gd name="T31" fmla="*/ 0 h 35"/>
                  <a:gd name="T32" fmla="*/ 8 w 23"/>
                  <a:gd name="T33" fmla="*/ 0 h 35"/>
                  <a:gd name="T34" fmla="*/ 1 w 23"/>
                  <a:gd name="T35" fmla="*/ 5 h 35"/>
                  <a:gd name="T36" fmla="*/ 1 w 23"/>
                  <a:gd name="T37" fmla="*/ 8 h 35"/>
                  <a:gd name="T38" fmla="*/ 4 w 23"/>
                  <a:gd name="T39" fmla="*/ 8 h 35"/>
                  <a:gd name="T40" fmla="*/ 4 w 23"/>
                  <a:gd name="T41" fmla="*/ 8 h 35"/>
                  <a:gd name="T42" fmla="*/ 9 w 23"/>
                  <a:gd name="T43" fmla="*/ 4 h 35"/>
                  <a:gd name="T44" fmla="*/ 13 w 23"/>
                  <a:gd name="T45" fmla="*/ 4 h 35"/>
                  <a:gd name="T46" fmla="*/ 12 w 23"/>
                  <a:gd name="T47" fmla="*/ 4 h 35"/>
                  <a:gd name="T48" fmla="*/ 9 w 23"/>
                  <a:gd name="T49" fmla="*/ 15 h 35"/>
                  <a:gd name="T50" fmla="*/ 10 w 23"/>
                  <a:gd name="T51" fmla="*/ 16 h 35"/>
                  <a:gd name="T52" fmla="*/ 14 w 23"/>
                  <a:gd name="T53" fmla="*/ 20 h 35"/>
                  <a:gd name="T54" fmla="*/ 18 w 23"/>
                  <a:gd name="T55" fmla="*/ 24 h 35"/>
                  <a:gd name="T56" fmla="*/ 17 w 23"/>
                  <a:gd name="T57" fmla="*/ 32 h 35"/>
                  <a:gd name="T58" fmla="*/ 19 w 23"/>
                  <a:gd name="T59" fmla="*/ 35 h 35"/>
                  <a:gd name="T60" fmla="*/ 22 w 23"/>
                  <a:gd name="T61" fmla="*/ 33 h 35"/>
                  <a:gd name="T62" fmla="*/ 23 w 23"/>
                  <a:gd name="T63" fmla="*/ 24 h 35"/>
                  <a:gd name="T64" fmla="*/ 23 w 23"/>
                  <a:gd name="T65" fmla="*/ 22 h 35"/>
                  <a:gd name="T66" fmla="*/ 18 w 23"/>
                  <a:gd name="T67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35">
                    <a:moveTo>
                      <a:pt x="18" y="17"/>
                    </a:moveTo>
                    <a:cubicBezTo>
                      <a:pt x="19" y="10"/>
                      <a:pt x="21" y="6"/>
                      <a:pt x="21" y="5"/>
                    </a:cubicBezTo>
                    <a:cubicBezTo>
                      <a:pt x="21" y="3"/>
                      <a:pt x="21" y="2"/>
                      <a:pt x="21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5"/>
                      <a:pt x="19" y="7"/>
                      <a:pt x="19" y="7"/>
                    </a:cubicBezTo>
                    <a:cubicBezTo>
                      <a:pt x="19" y="7"/>
                      <a:pt x="20" y="4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9" y="3"/>
                    </a:cubicBezTo>
                    <a:cubicBezTo>
                      <a:pt x="19" y="3"/>
                      <a:pt x="18" y="4"/>
                      <a:pt x="18" y="6"/>
                    </a:cubicBezTo>
                    <a:cubicBezTo>
                      <a:pt x="18" y="1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3" y="0"/>
                      <a:pt x="11" y="0"/>
                      <a:pt x="8" y="0"/>
                    </a:cubicBezTo>
                    <a:cubicBezTo>
                      <a:pt x="8" y="0"/>
                      <a:pt x="1" y="5"/>
                      <a:pt x="1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3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9" y="4"/>
                      <a:pt x="9" y="4"/>
                    </a:cubicBezTo>
                    <a:cubicBezTo>
                      <a:pt x="9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7"/>
                      <a:pt x="9" y="13"/>
                      <a:pt x="9" y="15"/>
                    </a:cubicBezTo>
                    <a:cubicBezTo>
                      <a:pt x="9" y="15"/>
                      <a:pt x="10" y="15"/>
                      <a:pt x="10" y="16"/>
                    </a:cubicBezTo>
                    <a:cubicBezTo>
                      <a:pt x="10" y="16"/>
                      <a:pt x="11" y="18"/>
                      <a:pt x="14" y="20"/>
                    </a:cubicBezTo>
                    <a:cubicBezTo>
                      <a:pt x="14" y="20"/>
                      <a:pt x="18" y="24"/>
                      <a:pt x="18" y="24"/>
                    </a:cubicBezTo>
                    <a:cubicBezTo>
                      <a:pt x="18" y="24"/>
                      <a:pt x="17" y="32"/>
                      <a:pt x="17" y="32"/>
                    </a:cubicBezTo>
                    <a:cubicBezTo>
                      <a:pt x="17" y="34"/>
                      <a:pt x="18" y="35"/>
                      <a:pt x="19" y="35"/>
                    </a:cubicBezTo>
                    <a:cubicBezTo>
                      <a:pt x="20" y="35"/>
                      <a:pt x="21" y="35"/>
                      <a:pt x="22" y="33"/>
                    </a:cubicBezTo>
                    <a:cubicBezTo>
                      <a:pt x="22" y="33"/>
                      <a:pt x="23" y="24"/>
                      <a:pt x="23" y="24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2" y="21"/>
                      <a:pt x="18" y="1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721209" y="1793328"/>
              <a:ext cx="3246544" cy="705747"/>
              <a:chOff x="6095999" y="2039788"/>
              <a:chExt cx="3246121" cy="705910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6096000" y="2039788"/>
                <a:ext cx="3246120" cy="705910"/>
              </a:xfrm>
              <a:custGeom>
                <a:avLst/>
                <a:gdLst>
                  <a:gd name="connsiteX0" fmla="*/ 368297 w 3246120"/>
                  <a:gd name="connsiteY0" fmla="*/ 88606 h 705910"/>
                  <a:gd name="connsiteX1" fmla="*/ 103948 w 3246120"/>
                  <a:gd name="connsiteY1" fmla="*/ 352955 h 705910"/>
                  <a:gd name="connsiteX2" fmla="*/ 368297 w 3246120"/>
                  <a:gd name="connsiteY2" fmla="*/ 617304 h 705910"/>
                  <a:gd name="connsiteX3" fmla="*/ 2887968 w 3246120"/>
                  <a:gd name="connsiteY3" fmla="*/ 617304 h 705910"/>
                  <a:gd name="connsiteX4" fmla="*/ 3152317 w 3246120"/>
                  <a:gd name="connsiteY4" fmla="*/ 352955 h 705910"/>
                  <a:gd name="connsiteX5" fmla="*/ 2887968 w 3246120"/>
                  <a:gd name="connsiteY5" fmla="*/ 88606 h 705910"/>
                  <a:gd name="connsiteX6" fmla="*/ 352955 w 3246120"/>
                  <a:gd name="connsiteY6" fmla="*/ 0 h 705910"/>
                  <a:gd name="connsiteX7" fmla="*/ 2893165 w 3246120"/>
                  <a:gd name="connsiteY7" fmla="*/ 0 h 705910"/>
                  <a:gd name="connsiteX8" fmla="*/ 3246120 w 3246120"/>
                  <a:gd name="connsiteY8" fmla="*/ 352955 h 705910"/>
                  <a:gd name="connsiteX9" fmla="*/ 2893165 w 3246120"/>
                  <a:gd name="connsiteY9" fmla="*/ 705910 h 705910"/>
                  <a:gd name="connsiteX10" fmla="*/ 352955 w 3246120"/>
                  <a:gd name="connsiteY10" fmla="*/ 705910 h 705910"/>
                  <a:gd name="connsiteX11" fmla="*/ 0 w 3246120"/>
                  <a:gd name="connsiteY11" fmla="*/ 352955 h 705910"/>
                  <a:gd name="connsiteX12" fmla="*/ 352955 w 3246120"/>
                  <a:gd name="connsiteY12" fmla="*/ 0 h 70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6120" h="705910">
                    <a:moveTo>
                      <a:pt x="368297" y="88606"/>
                    </a:moveTo>
                    <a:cubicBezTo>
                      <a:pt x="222301" y="88606"/>
                      <a:pt x="103948" y="206959"/>
                      <a:pt x="103948" y="352955"/>
                    </a:cubicBezTo>
                    <a:cubicBezTo>
                      <a:pt x="103948" y="498951"/>
                      <a:pt x="222301" y="617304"/>
                      <a:pt x="368297" y="617304"/>
                    </a:cubicBezTo>
                    <a:lnTo>
                      <a:pt x="2887968" y="617304"/>
                    </a:lnTo>
                    <a:cubicBezTo>
                      <a:pt x="3033964" y="617304"/>
                      <a:pt x="3152317" y="498951"/>
                      <a:pt x="3152317" y="352955"/>
                    </a:cubicBezTo>
                    <a:cubicBezTo>
                      <a:pt x="3152317" y="206959"/>
                      <a:pt x="3033964" y="88606"/>
                      <a:pt x="2887968" y="88606"/>
                    </a:cubicBezTo>
                    <a:close/>
                    <a:moveTo>
                      <a:pt x="352955" y="0"/>
                    </a:moveTo>
                    <a:lnTo>
                      <a:pt x="2893165" y="0"/>
                    </a:lnTo>
                    <a:cubicBezTo>
                      <a:pt x="3088097" y="0"/>
                      <a:pt x="3246120" y="158023"/>
                      <a:pt x="3246120" y="352955"/>
                    </a:cubicBezTo>
                    <a:cubicBezTo>
                      <a:pt x="3246120" y="547887"/>
                      <a:pt x="3088097" y="705910"/>
                      <a:pt x="2893165" y="705910"/>
                    </a:cubicBezTo>
                    <a:lnTo>
                      <a:pt x="352955" y="705910"/>
                    </a:lnTo>
                    <a:cubicBezTo>
                      <a:pt x="158023" y="705910"/>
                      <a:pt x="0" y="547887"/>
                      <a:pt x="0" y="352955"/>
                    </a:cubicBezTo>
                    <a:cubicBezTo>
                      <a:pt x="0" y="158023"/>
                      <a:pt x="158023" y="0"/>
                      <a:pt x="352955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6194875" y="2128394"/>
                <a:ext cx="3048369" cy="528698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6095999" y="2039788"/>
                <a:ext cx="3246120" cy="7059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65000"/>
                      <a:lumOff val="35000"/>
                    </a:prstClr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5413351" y="548681"/>
            <a:ext cx="1365299" cy="1583748"/>
            <a:chOff x="1319382" y="150709"/>
            <a:chExt cx="1489821" cy="1728192"/>
          </a:xfrm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六边形 103"/>
            <p:cNvSpPr/>
            <p:nvPr/>
          </p:nvSpPr>
          <p:spPr>
            <a:xfrm rot="5400000">
              <a:off x="1200197" y="269894"/>
              <a:ext cx="1728192" cy="1489821"/>
            </a:xfrm>
            <a:prstGeom prst="hexagon">
              <a:avLst/>
            </a:pr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>
                <a:solidFill>
                  <a:prstClr val="white"/>
                </a:solidFill>
              </a:endParaRPr>
            </a:p>
          </p:txBody>
        </p:sp>
        <p:sp>
          <p:nvSpPr>
            <p:cNvPr id="105" name="六边形 104"/>
            <p:cNvSpPr/>
            <p:nvPr/>
          </p:nvSpPr>
          <p:spPr>
            <a:xfrm rot="5400000">
              <a:off x="1300555" y="356409"/>
              <a:ext cx="1527476" cy="1316790"/>
            </a:xfrm>
            <a:prstGeom prst="hexagon">
              <a:avLst/>
            </a:prstGeom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45" dirty="0">
                <a:solidFill>
                  <a:prstClr val="white"/>
                </a:solidFill>
              </a:endParaRPr>
            </a:p>
          </p:txBody>
        </p:sp>
        <p:sp>
          <p:nvSpPr>
            <p:cNvPr id="106" name="矩形 259"/>
            <p:cNvSpPr>
              <a:spLocks noChangeArrowheads="1"/>
            </p:cNvSpPr>
            <p:nvPr/>
          </p:nvSpPr>
          <p:spPr bwMode="auto">
            <a:xfrm>
              <a:off x="1457601" y="641371"/>
              <a:ext cx="1213382" cy="674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1">
                <a:buFont typeface="Arial" panose="020B0604020202020204" pitchFamily="34" charset="0"/>
                <a:buNone/>
              </a:pPr>
              <a:endParaRPr lang="zh-CN" altLang="en-US" sz="4015" b="1" cap="all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 flipH="1">
            <a:off x="5461583" y="934576"/>
            <a:ext cx="1283127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665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 flipH="1">
            <a:off x="5461583" y="1320868"/>
            <a:ext cx="128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7" name="原创设计师QQ598969553                 _16">
            <a:extLst>
              <a:ext uri="{FF2B5EF4-FFF2-40B4-BE49-F238E27FC236}">
                <a16:creationId xmlns:a16="http://schemas.microsoft.com/office/drawing/2014/main" id="{21AD818C-6001-4F89-9792-7DC077A67266}"/>
              </a:ext>
            </a:extLst>
          </p:cNvPr>
          <p:cNvSpPr txBox="1"/>
          <p:nvPr/>
        </p:nvSpPr>
        <p:spPr>
          <a:xfrm>
            <a:off x="1197735" y="4052642"/>
            <a:ext cx="9985420" cy="2959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Beautiful Soup 4</a:t>
            </a: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等下载和解析网页，网络爬虫框架</a:t>
            </a:r>
          </a:p>
        </p:txBody>
      </p:sp>
    </p:spTree>
    <p:extLst>
      <p:ext uri="{BB962C8B-B14F-4D97-AF65-F5344CB8AC3E}">
        <p14:creationId xmlns:p14="http://schemas.microsoft.com/office/powerpoint/2010/main" val="292247775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教育教学培训课件通用通用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13.094488188976,&quot;width&quot;:9599.014173228346}"/>
</p:tagLst>
</file>

<file path=ppt/theme/theme1.xml><?xml version="1.0" encoding="utf-8"?>
<a:theme xmlns:a="http://schemas.openxmlformats.org/drawingml/2006/main" name="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5902</Words>
  <Application>Microsoft Office PowerPoint</Application>
  <PresentationFormat>宽屏</PresentationFormat>
  <Paragraphs>369</Paragraphs>
  <Slides>47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Arial Unicode MS</vt:lpstr>
      <vt:lpstr>JetBrains Mono</vt:lpstr>
      <vt:lpstr>宋体</vt:lpstr>
      <vt:lpstr>微软雅黑</vt:lpstr>
      <vt:lpstr>Arial</vt:lpstr>
      <vt:lpstr>Calibri</vt:lpstr>
      <vt:lpstr>Times New Roman</vt:lpstr>
      <vt:lpstr>Verdana</vt:lpstr>
      <vt:lpstr>Wingdings</vt:lpstr>
      <vt:lpstr>自定义设计方案</vt:lpstr>
      <vt:lpstr>Image</vt:lpstr>
      <vt:lpstr>Visio</vt:lpstr>
      <vt:lpstr>PowerPoint 演示文稿</vt:lpstr>
      <vt:lpstr>PowerPoint 演示文稿</vt:lpstr>
      <vt:lpstr>PowerPoint 演示文稿</vt:lpstr>
      <vt:lpstr>概        述</vt:lpstr>
      <vt:lpstr>概        述</vt:lpstr>
      <vt:lpstr>概        述</vt:lpstr>
      <vt:lpstr>PowerPoint 演示文稿</vt:lpstr>
      <vt:lpstr>环 境 配 置</vt:lpstr>
      <vt:lpstr>PowerPoint 演示文稿</vt:lpstr>
      <vt:lpstr>Request库</vt:lpstr>
      <vt:lpstr>BeautifulSoup4简介</vt:lpstr>
      <vt:lpstr>BeautifulSoup4简介</vt:lpstr>
      <vt:lpstr>简单网络爬虫整体框架</vt:lpstr>
      <vt:lpstr>简单网络爬虫时序图</vt:lpstr>
      <vt:lpstr>URL管理器</vt:lpstr>
      <vt:lpstr>网页解析器</vt:lpstr>
      <vt:lpstr>调度器</vt:lpstr>
      <vt:lpstr>PowerPoint 演示文稿</vt:lpstr>
      <vt:lpstr>简单网络爬虫任务</vt:lpstr>
      <vt:lpstr>项目文件、数据库</vt:lpstr>
      <vt:lpstr>各模块实现:UrlManager</vt:lpstr>
      <vt:lpstr>各模块实现:Spider</vt:lpstr>
      <vt:lpstr>各模块实现:Spider</vt:lpstr>
      <vt:lpstr>各模块实现:Spider</vt:lpstr>
      <vt:lpstr>各模块实现:Spider</vt:lpstr>
      <vt:lpstr>各模块实现:数据库</vt:lpstr>
      <vt:lpstr>各模块实现:工具类</vt:lpstr>
      <vt:lpstr>PowerPoint 演示文稿</vt:lpstr>
      <vt:lpstr>5.1 简介</vt:lpstr>
      <vt:lpstr>5.2 组件</vt:lpstr>
      <vt:lpstr>5.3 数据流</vt:lpstr>
      <vt:lpstr>5.3 数据流</vt:lpstr>
      <vt:lpstr>5.3 数据流</vt:lpstr>
      <vt:lpstr>5.3 数据流</vt:lpstr>
      <vt:lpstr>5.4 系统实现</vt:lpstr>
      <vt:lpstr>5.4 scrapy示例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滥用爬虫技术会带来风险、甚至是犯罪 </vt:lpstr>
      <vt:lpstr>中国爬虫违法违规案例汇总 </vt:lpstr>
      <vt:lpstr>PowerPoint 演示文稿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13教育教学培训课件通用通用PPT模板</dc:title>
  <dc:creator>Matou</dc:creator>
  <cp:lastModifiedBy>郝保水</cp:lastModifiedBy>
  <cp:revision>137</cp:revision>
  <dcterms:created xsi:type="dcterms:W3CDTF">2017-03-08T05:07:00Z</dcterms:created>
  <dcterms:modified xsi:type="dcterms:W3CDTF">2022-05-09T22:06:56Z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0059A8BBF48246E1AD2B6505D7E42134</vt:lpwstr>
  </property>
  <property fmtid="{D5CDD505-2E9C-101B-9397-08002B2CF9AE}" pid="3" name="KSOProductBuildVer">
    <vt:lpwstr>2052-11.1.0.11045</vt:lpwstr>
  </property>
</Properties>
</file>